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56" r:id="rId2"/>
    <p:sldId id="257" r:id="rId3"/>
    <p:sldId id="258" r:id="rId4"/>
    <p:sldId id="259" r:id="rId5"/>
    <p:sldId id="260" r:id="rId6"/>
  </p:sldIdLst>
  <p:sldSz cx="7556500" cy="10693400"/>
  <p:notesSz cx="7104063" cy="10234613"/>
  <p:embeddedFontLst>
    <p:embeddedFont>
      <p:font typeface="Source Han Sans JP" panose="020B0600070205080204" charset="-128"/>
      <p:regular r:id="rId7"/>
    </p:embeddedFont>
    <p:embeddedFont>
      <p:font typeface="Source Han Sans JP Bold" panose="020B0600070205080204" charset="-128"/>
      <p:regular r:id="rId8"/>
    </p:embeddedFont>
    <p:embeddedFont>
      <p:font typeface="Source Han Sans JP Heavy" panose="020B0600070205080204" charset="-128"/>
      <p:regular r:id="rId9"/>
    </p:embeddedFont>
    <p:embeddedFont>
      <p:font typeface="Source Han Sans JP Medium" panose="020B0600070205080204" charset="-128"/>
      <p:regular r:id="rId10"/>
    </p:embeddedFont>
    <p:embeddedFont>
      <p:font typeface="筑紫A丸ゴシック Bold" panose="020B0600070205080204" charset="-128"/>
      <p:regular r:id="rId11"/>
    </p:embeddedFont>
    <p:embeddedFont>
      <p:font typeface="Now Bold" panose="020B0600070205080204" charset="0"/>
      <p:regular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2597"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svg"/><Relationship Id="rId7" Type="http://schemas.openxmlformats.org/officeDocument/2006/relationships/image" Target="../media/image2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13" Type="http://schemas.openxmlformats.org/officeDocument/2006/relationships/image" Target="../media/image41.sv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1.svg"/><Relationship Id="rId21" Type="http://schemas.openxmlformats.org/officeDocument/2006/relationships/image" Target="../media/image49.svg"/><Relationship Id="rId34" Type="http://schemas.openxmlformats.org/officeDocument/2006/relationships/image" Target="../media/image9.pn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svg"/><Relationship Id="rId25" Type="http://schemas.openxmlformats.org/officeDocument/2006/relationships/image" Target="../media/image53.svg"/><Relationship Id="rId33" Type="http://schemas.openxmlformats.org/officeDocument/2006/relationships/image" Target="../media/image61.sv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24" Type="http://schemas.openxmlformats.org/officeDocument/2006/relationships/image" Target="../media/image52.png"/><Relationship Id="rId32" Type="http://schemas.openxmlformats.org/officeDocument/2006/relationships/image" Target="../media/image60.png"/><Relationship Id="rId5" Type="http://schemas.openxmlformats.org/officeDocument/2006/relationships/image" Target="../media/image33.svg"/><Relationship Id="rId15" Type="http://schemas.openxmlformats.org/officeDocument/2006/relationships/image" Target="../media/image43.svg"/><Relationship Id="rId23" Type="http://schemas.openxmlformats.org/officeDocument/2006/relationships/image" Target="../media/image51.sv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svg"/><Relationship Id="rId31" Type="http://schemas.openxmlformats.org/officeDocument/2006/relationships/image" Target="../media/image59.sv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svg"/><Relationship Id="rId30" Type="http://schemas.openxmlformats.org/officeDocument/2006/relationships/image" Target="../media/image58.png"/><Relationship Id="rId35" Type="http://schemas.openxmlformats.org/officeDocument/2006/relationships/image" Target="../media/image10.svg"/><Relationship Id="rId8"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EEE"/>
        </a:solidFill>
        <a:effectLst/>
      </p:bgPr>
    </p:bg>
    <p:spTree>
      <p:nvGrpSpPr>
        <p:cNvPr id="1" name=""/>
        <p:cNvGrpSpPr/>
        <p:nvPr/>
      </p:nvGrpSpPr>
      <p:grpSpPr>
        <a:xfrm>
          <a:off x="0" y="0"/>
          <a:ext cx="0" cy="0"/>
          <a:chOff x="0" y="0"/>
          <a:chExt cx="0" cy="0"/>
        </a:xfrm>
      </p:grpSpPr>
      <p:grpSp>
        <p:nvGrpSpPr>
          <p:cNvPr id="2" name="Group 2"/>
          <p:cNvGrpSpPr/>
          <p:nvPr/>
        </p:nvGrpSpPr>
        <p:grpSpPr>
          <a:xfrm>
            <a:off x="259446" y="253330"/>
            <a:ext cx="7041108" cy="10189867"/>
            <a:chOff x="0" y="0"/>
            <a:chExt cx="4485999" cy="6492122"/>
          </a:xfrm>
        </p:grpSpPr>
        <p:sp>
          <p:nvSpPr>
            <p:cNvPr id="3" name="Freeform 3"/>
            <p:cNvSpPr/>
            <p:nvPr/>
          </p:nvSpPr>
          <p:spPr>
            <a:xfrm>
              <a:off x="0" y="0"/>
              <a:ext cx="4485999" cy="6492122"/>
            </a:xfrm>
            <a:custGeom>
              <a:avLst/>
              <a:gdLst/>
              <a:ahLst/>
              <a:cxnLst/>
              <a:rect l="l" t="t" r="r" b="b"/>
              <a:pathLst>
                <a:path w="4485999" h="6492122">
                  <a:moveTo>
                    <a:pt x="0" y="0"/>
                  </a:moveTo>
                  <a:lnTo>
                    <a:pt x="4485999" y="0"/>
                  </a:lnTo>
                  <a:lnTo>
                    <a:pt x="4485999" y="6492122"/>
                  </a:lnTo>
                  <a:lnTo>
                    <a:pt x="0" y="6492122"/>
                  </a:lnTo>
                  <a:close/>
                </a:path>
              </a:pathLst>
            </a:custGeom>
            <a:solidFill>
              <a:srgbClr val="F1EEEE"/>
            </a:solidFill>
            <a:ln w="28575" cap="sq">
              <a:solidFill>
                <a:srgbClr val="050102"/>
              </a:solidFill>
              <a:prstDash val="solid"/>
              <a:miter/>
            </a:ln>
          </p:spPr>
        </p:sp>
        <p:sp>
          <p:nvSpPr>
            <p:cNvPr id="4" name="TextBox 4"/>
            <p:cNvSpPr txBox="1"/>
            <p:nvPr/>
          </p:nvSpPr>
          <p:spPr>
            <a:xfrm>
              <a:off x="0" y="-19050"/>
              <a:ext cx="4485999" cy="6511172"/>
            </a:xfrm>
            <a:prstGeom prst="rect">
              <a:avLst/>
            </a:prstGeom>
          </p:spPr>
          <p:txBody>
            <a:bodyPr lIns="21000" tIns="21000" rIns="21000" bIns="21000" rtlCol="0" anchor="ctr"/>
            <a:lstStyle/>
            <a:p>
              <a:pPr marL="0" lvl="0" indent="0" algn="ctr">
                <a:lnSpc>
                  <a:spcPts val="1508"/>
                </a:lnSpc>
                <a:spcBef>
                  <a:spcPct val="0"/>
                </a:spcBef>
              </a:pPr>
              <a:endParaRPr/>
            </a:p>
          </p:txBody>
        </p:sp>
      </p:grpSp>
      <p:sp>
        <p:nvSpPr>
          <p:cNvPr id="6" name="TextBox 6"/>
          <p:cNvSpPr txBox="1"/>
          <p:nvPr/>
        </p:nvSpPr>
        <p:spPr>
          <a:xfrm>
            <a:off x="3574311" y="9714175"/>
            <a:ext cx="5815074" cy="386500"/>
          </a:xfrm>
          <a:prstGeom prst="rect">
            <a:avLst/>
          </a:prstGeom>
        </p:spPr>
        <p:txBody>
          <a:bodyPr lIns="0" tIns="0" rIns="0" bIns="0" rtlCol="0" anchor="t">
            <a:spAutoFit/>
          </a:bodyPr>
          <a:lstStyle/>
          <a:p>
            <a:pPr marL="0" lvl="0" indent="0" algn="just">
              <a:lnSpc>
                <a:spcPts val="3230"/>
              </a:lnSpc>
              <a:spcBef>
                <a:spcPct val="0"/>
              </a:spcBef>
            </a:pPr>
            <a:r>
              <a:rPr lang="en-US" sz="2228" spc="211">
                <a:solidFill>
                  <a:srgbClr val="050102"/>
                </a:solidFill>
                <a:latin typeface="Source Han Sans JP Bold"/>
                <a:ea typeface="Source Han Sans JP Bold"/>
                <a:cs typeface="Source Han Sans JP Bold"/>
                <a:sym typeface="Source Han Sans JP Bold"/>
              </a:rPr>
              <a:t>○○居宅介護支援事業所</a:t>
            </a:r>
          </a:p>
        </p:txBody>
      </p:sp>
      <p:grpSp>
        <p:nvGrpSpPr>
          <p:cNvPr id="7" name="Group 7"/>
          <p:cNvGrpSpPr/>
          <p:nvPr/>
        </p:nvGrpSpPr>
        <p:grpSpPr>
          <a:xfrm>
            <a:off x="194584" y="4400500"/>
            <a:ext cx="7170831" cy="945500"/>
            <a:chOff x="0" y="0"/>
            <a:chExt cx="9561108" cy="1260666"/>
          </a:xfrm>
        </p:grpSpPr>
        <p:sp>
          <p:nvSpPr>
            <p:cNvPr id="8" name="Freeform 8"/>
            <p:cNvSpPr/>
            <p:nvPr/>
          </p:nvSpPr>
          <p:spPr>
            <a:xfrm>
              <a:off x="426797" y="186955"/>
              <a:ext cx="863333" cy="891182"/>
            </a:xfrm>
            <a:custGeom>
              <a:avLst/>
              <a:gdLst/>
              <a:ahLst/>
              <a:cxnLst/>
              <a:rect l="l" t="t" r="r" b="b"/>
              <a:pathLst>
                <a:path w="863333" h="891182">
                  <a:moveTo>
                    <a:pt x="0" y="0"/>
                  </a:moveTo>
                  <a:lnTo>
                    <a:pt x="863333" y="0"/>
                  </a:lnTo>
                  <a:lnTo>
                    <a:pt x="863333" y="891182"/>
                  </a:lnTo>
                  <a:lnTo>
                    <a:pt x="0" y="8911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9"/>
            <p:cNvSpPr txBox="1"/>
            <p:nvPr/>
          </p:nvSpPr>
          <p:spPr>
            <a:xfrm>
              <a:off x="315020" y="378241"/>
              <a:ext cx="8931069" cy="575285"/>
            </a:xfrm>
            <a:prstGeom prst="rect">
              <a:avLst/>
            </a:prstGeom>
          </p:spPr>
          <p:txBody>
            <a:bodyPr lIns="0" tIns="0" rIns="0" bIns="0" rtlCol="0" anchor="t">
              <a:spAutoFit/>
            </a:bodyPr>
            <a:lstStyle/>
            <a:p>
              <a:pPr algn="just">
                <a:lnSpc>
                  <a:spcPts val="3205"/>
                </a:lnSpc>
              </a:pPr>
              <a:r>
                <a:rPr lang="en-US" sz="3205" spc="304" dirty="0">
                  <a:solidFill>
                    <a:srgbClr val="050102"/>
                  </a:solidFill>
                  <a:latin typeface="Source Han Sans JP Bold"/>
                  <a:ea typeface="Source Han Sans JP Bold"/>
                  <a:cs typeface="Source Han Sans JP Bold"/>
                  <a:sym typeface="Source Han Sans JP Bold"/>
                </a:rPr>
                <a:t>　   居宅介護支援業務マニュアル</a:t>
              </a:r>
            </a:p>
          </p:txBody>
        </p:sp>
        <p:sp>
          <p:nvSpPr>
            <p:cNvPr id="10" name="TextBox 10"/>
            <p:cNvSpPr txBox="1"/>
            <p:nvPr/>
          </p:nvSpPr>
          <p:spPr>
            <a:xfrm>
              <a:off x="0" y="1031651"/>
              <a:ext cx="9561108" cy="229016"/>
            </a:xfrm>
            <a:prstGeom prst="rect">
              <a:avLst/>
            </a:prstGeom>
          </p:spPr>
          <p:txBody>
            <a:bodyPr lIns="0" tIns="0" rIns="0" bIns="0" rtlCol="0" anchor="t">
              <a:spAutoFit/>
            </a:bodyPr>
            <a:lstStyle/>
            <a:p>
              <a:pPr algn="ctr">
                <a:lnSpc>
                  <a:spcPts val="1508"/>
                </a:lnSpc>
                <a:spcBef>
                  <a:spcPct val="0"/>
                </a:spcBef>
              </a:pPr>
              <a:r>
                <a:rPr lang="en-US" sz="1040" spc="98">
                  <a:solidFill>
                    <a:srgbClr val="000000"/>
                  </a:solidFill>
                  <a:latin typeface="Source Han Sans JP"/>
                  <a:ea typeface="Source Han Sans JP"/>
                  <a:cs typeface="Source Han Sans JP"/>
                  <a:sym typeface="Source Han Sans JP"/>
                </a:rPr>
                <a:t>==============================================================================</a:t>
              </a:r>
            </a:p>
          </p:txBody>
        </p:sp>
        <p:sp>
          <p:nvSpPr>
            <p:cNvPr id="11" name="TextBox 11"/>
            <p:cNvSpPr txBox="1"/>
            <p:nvPr/>
          </p:nvSpPr>
          <p:spPr>
            <a:xfrm>
              <a:off x="0" y="-19050"/>
              <a:ext cx="9561108" cy="229016"/>
            </a:xfrm>
            <a:prstGeom prst="rect">
              <a:avLst/>
            </a:prstGeom>
          </p:spPr>
          <p:txBody>
            <a:bodyPr lIns="0" tIns="0" rIns="0" bIns="0" rtlCol="0" anchor="t">
              <a:spAutoFit/>
            </a:bodyPr>
            <a:lstStyle/>
            <a:p>
              <a:pPr algn="ctr">
                <a:lnSpc>
                  <a:spcPts val="1508"/>
                </a:lnSpc>
                <a:spcBef>
                  <a:spcPct val="0"/>
                </a:spcBef>
              </a:pPr>
              <a:r>
                <a:rPr lang="en-US" sz="1040" spc="98" dirty="0">
                  <a:solidFill>
                    <a:srgbClr val="000000"/>
                  </a:solidFill>
                  <a:latin typeface="Source Han Sans JP"/>
                  <a:ea typeface="Source Han Sans JP"/>
                  <a:cs typeface="Source Han Sans JP"/>
                  <a:sym typeface="Source Han Sans JP"/>
                </a:rPr>
                <a:t>==============================================================================</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EEE"/>
        </a:solidFill>
        <a:effectLst/>
      </p:bgPr>
    </p:bg>
    <p:spTree>
      <p:nvGrpSpPr>
        <p:cNvPr id="1" name=""/>
        <p:cNvGrpSpPr/>
        <p:nvPr/>
      </p:nvGrpSpPr>
      <p:grpSpPr>
        <a:xfrm>
          <a:off x="0" y="0"/>
          <a:ext cx="0" cy="0"/>
          <a:chOff x="0" y="0"/>
          <a:chExt cx="0" cy="0"/>
        </a:xfrm>
      </p:grpSpPr>
      <p:grpSp>
        <p:nvGrpSpPr>
          <p:cNvPr id="2" name="Group 2"/>
          <p:cNvGrpSpPr/>
          <p:nvPr/>
        </p:nvGrpSpPr>
        <p:grpSpPr>
          <a:xfrm>
            <a:off x="259446" y="253330"/>
            <a:ext cx="7041108" cy="10189867"/>
            <a:chOff x="0" y="0"/>
            <a:chExt cx="4485999" cy="6492122"/>
          </a:xfrm>
        </p:grpSpPr>
        <p:sp>
          <p:nvSpPr>
            <p:cNvPr id="3" name="Freeform 3"/>
            <p:cNvSpPr/>
            <p:nvPr/>
          </p:nvSpPr>
          <p:spPr>
            <a:xfrm>
              <a:off x="0" y="0"/>
              <a:ext cx="4485999" cy="6492122"/>
            </a:xfrm>
            <a:custGeom>
              <a:avLst/>
              <a:gdLst/>
              <a:ahLst/>
              <a:cxnLst/>
              <a:rect l="l" t="t" r="r" b="b"/>
              <a:pathLst>
                <a:path w="4485999" h="6492122">
                  <a:moveTo>
                    <a:pt x="0" y="0"/>
                  </a:moveTo>
                  <a:lnTo>
                    <a:pt x="4485999" y="0"/>
                  </a:lnTo>
                  <a:lnTo>
                    <a:pt x="4485999" y="6492122"/>
                  </a:lnTo>
                  <a:lnTo>
                    <a:pt x="0" y="6492122"/>
                  </a:lnTo>
                  <a:close/>
                </a:path>
              </a:pathLst>
            </a:custGeom>
            <a:solidFill>
              <a:srgbClr val="F1EEEE"/>
            </a:solidFill>
            <a:ln w="28575" cap="sq">
              <a:solidFill>
                <a:srgbClr val="050102"/>
              </a:solidFill>
              <a:prstDash val="solid"/>
              <a:miter/>
            </a:ln>
          </p:spPr>
        </p:sp>
        <p:sp>
          <p:nvSpPr>
            <p:cNvPr id="4" name="TextBox 4"/>
            <p:cNvSpPr txBox="1"/>
            <p:nvPr/>
          </p:nvSpPr>
          <p:spPr>
            <a:xfrm>
              <a:off x="0" y="-19050"/>
              <a:ext cx="4485999" cy="6511172"/>
            </a:xfrm>
            <a:prstGeom prst="rect">
              <a:avLst/>
            </a:prstGeom>
          </p:spPr>
          <p:txBody>
            <a:bodyPr lIns="21000" tIns="21000" rIns="21000" bIns="21000" rtlCol="0" anchor="ctr"/>
            <a:lstStyle/>
            <a:p>
              <a:pPr marL="0" lvl="0" indent="0" algn="ctr">
                <a:lnSpc>
                  <a:spcPts val="1508"/>
                </a:lnSpc>
                <a:spcBef>
                  <a:spcPct val="0"/>
                </a:spcBef>
              </a:pPr>
              <a:endParaRPr/>
            </a:p>
          </p:txBody>
        </p:sp>
      </p:grpSp>
      <p:sp>
        <p:nvSpPr>
          <p:cNvPr id="5" name="Freeform 5"/>
          <p:cNvSpPr/>
          <p:nvPr/>
        </p:nvSpPr>
        <p:spPr>
          <a:xfrm>
            <a:off x="486930" y="1017230"/>
            <a:ext cx="350178" cy="350178"/>
          </a:xfrm>
          <a:custGeom>
            <a:avLst/>
            <a:gdLst/>
            <a:ahLst/>
            <a:cxnLst/>
            <a:rect l="l" t="t" r="r" b="b"/>
            <a:pathLst>
              <a:path w="350178" h="350178">
                <a:moveTo>
                  <a:pt x="0" y="0"/>
                </a:moveTo>
                <a:lnTo>
                  <a:pt x="350178" y="0"/>
                </a:lnTo>
                <a:lnTo>
                  <a:pt x="350178" y="350178"/>
                </a:lnTo>
                <a:lnTo>
                  <a:pt x="0" y="3501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464961" y="1653884"/>
            <a:ext cx="6512899" cy="383657"/>
            <a:chOff x="0" y="0"/>
            <a:chExt cx="8683866" cy="511543"/>
          </a:xfrm>
        </p:grpSpPr>
        <p:sp>
          <p:nvSpPr>
            <p:cNvPr id="7" name="Freeform 7"/>
            <p:cNvSpPr/>
            <p:nvPr/>
          </p:nvSpPr>
          <p:spPr>
            <a:xfrm>
              <a:off x="0" y="0"/>
              <a:ext cx="496196" cy="511543"/>
            </a:xfrm>
            <a:custGeom>
              <a:avLst/>
              <a:gdLst/>
              <a:ahLst/>
              <a:cxnLst/>
              <a:rect l="l" t="t" r="r" b="b"/>
              <a:pathLst>
                <a:path w="496196" h="511543">
                  <a:moveTo>
                    <a:pt x="0" y="0"/>
                  </a:moveTo>
                  <a:lnTo>
                    <a:pt x="496196" y="0"/>
                  </a:lnTo>
                  <a:lnTo>
                    <a:pt x="496196" y="511543"/>
                  </a:lnTo>
                  <a:lnTo>
                    <a:pt x="0" y="5115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763866" y="11557"/>
              <a:ext cx="7920000" cy="499986"/>
            </a:xfrm>
            <a:prstGeom prst="rect">
              <a:avLst/>
            </a:prstGeom>
          </p:spPr>
          <p:txBody>
            <a:bodyPr lIns="0" tIns="0" rIns="0" bIns="0" rtlCol="0" anchor="t">
              <a:spAutoFit/>
            </a:bodyPr>
            <a:lstStyle/>
            <a:p>
              <a:pPr marL="0" lvl="0" indent="0" algn="l">
                <a:lnSpc>
                  <a:spcPts val="3573"/>
                </a:lnSpc>
              </a:pPr>
              <a:r>
                <a:rPr lang="en-US" sz="1985" spc="39">
                  <a:solidFill>
                    <a:srgbClr val="050102"/>
                  </a:solidFill>
                  <a:latin typeface="Source Han Sans JP Bold"/>
                  <a:ea typeface="Source Han Sans JP Bold"/>
                  <a:cs typeface="Source Han Sans JP Bold"/>
                  <a:sym typeface="Source Han Sans JP Bold"/>
                </a:rPr>
                <a:t>01</a:t>
              </a:r>
              <a:r>
                <a:rPr lang="en-US" sz="1985" spc="39">
                  <a:solidFill>
                    <a:srgbClr val="050102"/>
                  </a:solidFill>
                  <a:latin typeface="Source Han Sans JP Medium"/>
                  <a:ea typeface="Source Han Sans JP Medium"/>
                  <a:cs typeface="Source Han Sans JP Medium"/>
                  <a:sym typeface="Source Han Sans JP Medium"/>
                </a:rPr>
                <a:t>　本マニュアルの目的‥‥‥‥‥‥‥‥‥‥‥ 3</a:t>
              </a:r>
            </a:p>
          </p:txBody>
        </p:sp>
      </p:grpSp>
      <p:grpSp>
        <p:nvGrpSpPr>
          <p:cNvPr id="9" name="Group 9"/>
          <p:cNvGrpSpPr/>
          <p:nvPr/>
        </p:nvGrpSpPr>
        <p:grpSpPr>
          <a:xfrm>
            <a:off x="435975" y="2371743"/>
            <a:ext cx="6541885" cy="401133"/>
            <a:chOff x="0" y="0"/>
            <a:chExt cx="8722514" cy="534844"/>
          </a:xfrm>
        </p:grpSpPr>
        <p:sp>
          <p:nvSpPr>
            <p:cNvPr id="10" name="Freeform 10"/>
            <p:cNvSpPr/>
            <p:nvPr/>
          </p:nvSpPr>
          <p:spPr>
            <a:xfrm>
              <a:off x="0" y="0"/>
              <a:ext cx="534844" cy="534844"/>
            </a:xfrm>
            <a:custGeom>
              <a:avLst/>
              <a:gdLst/>
              <a:ahLst/>
              <a:cxnLst/>
              <a:rect l="l" t="t" r="r" b="b"/>
              <a:pathLst>
                <a:path w="534844" h="534844">
                  <a:moveTo>
                    <a:pt x="0" y="0"/>
                  </a:moveTo>
                  <a:lnTo>
                    <a:pt x="534844" y="0"/>
                  </a:lnTo>
                  <a:lnTo>
                    <a:pt x="534844" y="534844"/>
                  </a:lnTo>
                  <a:lnTo>
                    <a:pt x="0" y="5348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802514" y="34858"/>
              <a:ext cx="7920000" cy="499986"/>
            </a:xfrm>
            <a:prstGeom prst="rect">
              <a:avLst/>
            </a:prstGeom>
          </p:spPr>
          <p:txBody>
            <a:bodyPr lIns="0" tIns="0" rIns="0" bIns="0" rtlCol="0" anchor="t">
              <a:spAutoFit/>
            </a:bodyPr>
            <a:lstStyle/>
            <a:p>
              <a:pPr marL="0" lvl="0" indent="0" algn="l">
                <a:lnSpc>
                  <a:spcPts val="3573"/>
                </a:lnSpc>
              </a:pPr>
              <a:r>
                <a:rPr lang="en-US" sz="1985" spc="39">
                  <a:solidFill>
                    <a:srgbClr val="050102"/>
                  </a:solidFill>
                  <a:latin typeface="Source Han Sans JP Bold"/>
                  <a:ea typeface="Source Han Sans JP Bold"/>
                  <a:cs typeface="Source Han Sans JP Bold"/>
                  <a:sym typeface="Source Han Sans JP Bold"/>
                </a:rPr>
                <a:t>02</a:t>
              </a:r>
              <a:r>
                <a:rPr lang="en-US" sz="1985" spc="39">
                  <a:solidFill>
                    <a:srgbClr val="050102"/>
                  </a:solidFill>
                  <a:latin typeface="Source Han Sans JP Medium"/>
                  <a:ea typeface="Source Han Sans JP Medium"/>
                  <a:cs typeface="Source Han Sans JP Medium"/>
                  <a:sym typeface="Source Han Sans JP Medium"/>
                </a:rPr>
                <a:t>　ケアマネジメントプロセスの全体像‥‥‥‥ 4</a:t>
              </a:r>
            </a:p>
          </p:txBody>
        </p:sp>
      </p:grpSp>
      <p:grpSp>
        <p:nvGrpSpPr>
          <p:cNvPr id="12" name="Group 12"/>
          <p:cNvGrpSpPr/>
          <p:nvPr/>
        </p:nvGrpSpPr>
        <p:grpSpPr>
          <a:xfrm>
            <a:off x="435305" y="3106251"/>
            <a:ext cx="6542555" cy="360913"/>
            <a:chOff x="0" y="0"/>
            <a:chExt cx="8723407" cy="481218"/>
          </a:xfrm>
        </p:grpSpPr>
        <p:sp>
          <p:nvSpPr>
            <p:cNvPr id="13" name="Freeform 13"/>
            <p:cNvSpPr/>
            <p:nvPr/>
          </p:nvSpPr>
          <p:spPr>
            <a:xfrm>
              <a:off x="0" y="0"/>
              <a:ext cx="518833" cy="481218"/>
            </a:xfrm>
            <a:custGeom>
              <a:avLst/>
              <a:gdLst/>
              <a:ahLst/>
              <a:cxnLst/>
              <a:rect l="l" t="t" r="r" b="b"/>
              <a:pathLst>
                <a:path w="518833" h="481218">
                  <a:moveTo>
                    <a:pt x="0" y="0"/>
                  </a:moveTo>
                  <a:lnTo>
                    <a:pt x="518833" y="0"/>
                  </a:lnTo>
                  <a:lnTo>
                    <a:pt x="518833" y="481218"/>
                  </a:lnTo>
                  <a:lnTo>
                    <a:pt x="0" y="481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TextBox 14"/>
            <p:cNvSpPr txBox="1"/>
            <p:nvPr/>
          </p:nvSpPr>
          <p:spPr>
            <a:xfrm>
              <a:off x="803407" y="-18768"/>
              <a:ext cx="7920000" cy="499986"/>
            </a:xfrm>
            <a:prstGeom prst="rect">
              <a:avLst/>
            </a:prstGeom>
          </p:spPr>
          <p:txBody>
            <a:bodyPr lIns="0" tIns="0" rIns="0" bIns="0" rtlCol="0" anchor="t">
              <a:spAutoFit/>
            </a:bodyPr>
            <a:lstStyle/>
            <a:p>
              <a:pPr marL="0" lvl="0" indent="0" algn="l">
                <a:lnSpc>
                  <a:spcPts val="3573"/>
                </a:lnSpc>
              </a:pPr>
              <a:r>
                <a:rPr lang="en-US" sz="1985" spc="39" dirty="0">
                  <a:solidFill>
                    <a:srgbClr val="050102"/>
                  </a:solidFill>
                  <a:latin typeface="Source Han Sans JP Bold"/>
                  <a:ea typeface="Source Han Sans JP Bold"/>
                  <a:cs typeface="Source Han Sans JP Bold"/>
                  <a:sym typeface="Source Han Sans JP Bold"/>
                </a:rPr>
                <a:t>03</a:t>
              </a:r>
              <a:r>
                <a:rPr lang="en-US" sz="1985" spc="39" dirty="0">
                  <a:solidFill>
                    <a:srgbClr val="050102"/>
                  </a:solidFill>
                  <a:latin typeface="Source Han Sans JP Medium"/>
                  <a:ea typeface="Source Han Sans JP Medium"/>
                  <a:cs typeface="Source Han Sans JP Medium"/>
                  <a:sym typeface="Source Han Sans JP Medium"/>
                </a:rPr>
                <a:t>　インテーク‥‥‥‥‥‥‥‥‥‥‥‥‥‥‥ 5</a:t>
              </a:r>
            </a:p>
          </p:txBody>
        </p:sp>
      </p:grpSp>
      <p:grpSp>
        <p:nvGrpSpPr>
          <p:cNvPr id="15" name="Group 15"/>
          <p:cNvGrpSpPr/>
          <p:nvPr/>
        </p:nvGrpSpPr>
        <p:grpSpPr>
          <a:xfrm>
            <a:off x="414027" y="4608178"/>
            <a:ext cx="6563833" cy="457823"/>
            <a:chOff x="0" y="0"/>
            <a:chExt cx="8751777" cy="610431"/>
          </a:xfrm>
        </p:grpSpPr>
        <p:sp>
          <p:nvSpPr>
            <p:cNvPr id="16" name="Freeform 16"/>
            <p:cNvSpPr/>
            <p:nvPr/>
          </p:nvSpPr>
          <p:spPr>
            <a:xfrm>
              <a:off x="0" y="0"/>
              <a:ext cx="608905" cy="610431"/>
            </a:xfrm>
            <a:custGeom>
              <a:avLst/>
              <a:gdLst/>
              <a:ahLst/>
              <a:cxnLst/>
              <a:rect l="l" t="t" r="r" b="b"/>
              <a:pathLst>
                <a:path w="608905" h="610431">
                  <a:moveTo>
                    <a:pt x="0" y="0"/>
                  </a:moveTo>
                  <a:lnTo>
                    <a:pt x="608905" y="0"/>
                  </a:lnTo>
                  <a:lnTo>
                    <a:pt x="608905" y="610431"/>
                  </a:lnTo>
                  <a:lnTo>
                    <a:pt x="0" y="6104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TextBox 17"/>
            <p:cNvSpPr txBox="1"/>
            <p:nvPr/>
          </p:nvSpPr>
          <p:spPr>
            <a:xfrm>
              <a:off x="831777" y="46946"/>
              <a:ext cx="7920000" cy="499986"/>
            </a:xfrm>
            <a:prstGeom prst="rect">
              <a:avLst/>
            </a:prstGeom>
          </p:spPr>
          <p:txBody>
            <a:bodyPr lIns="0" tIns="0" rIns="0" bIns="0" rtlCol="0" anchor="t">
              <a:spAutoFit/>
            </a:bodyPr>
            <a:lstStyle/>
            <a:p>
              <a:pPr marL="0" lvl="0" indent="0" algn="l">
                <a:lnSpc>
                  <a:spcPts val="3573"/>
                </a:lnSpc>
              </a:pPr>
              <a:r>
                <a:rPr lang="en-US" sz="1985" spc="39">
                  <a:solidFill>
                    <a:srgbClr val="050102"/>
                  </a:solidFill>
                  <a:latin typeface="Source Han Sans JP Bold"/>
                  <a:ea typeface="Source Han Sans JP Bold"/>
                  <a:cs typeface="Source Han Sans JP Bold"/>
                  <a:sym typeface="Source Han Sans JP Bold"/>
                </a:rPr>
                <a:t>05</a:t>
              </a:r>
              <a:r>
                <a:rPr lang="en-US" sz="1985" spc="39">
                  <a:solidFill>
                    <a:srgbClr val="050102"/>
                  </a:solidFill>
                  <a:latin typeface="Source Han Sans JP Medium"/>
                  <a:ea typeface="Source Han Sans JP Medium"/>
                  <a:cs typeface="Source Han Sans JP Medium"/>
                  <a:sym typeface="Source Han Sans JP Medium"/>
                </a:rPr>
                <a:t>　居宅サービス計画原案の作成‥‥‥‥‥‥‥ 7</a:t>
              </a:r>
            </a:p>
          </p:txBody>
        </p:sp>
      </p:grpSp>
      <p:grpSp>
        <p:nvGrpSpPr>
          <p:cNvPr id="18" name="Group 18"/>
          <p:cNvGrpSpPr/>
          <p:nvPr/>
        </p:nvGrpSpPr>
        <p:grpSpPr>
          <a:xfrm>
            <a:off x="411016" y="5399376"/>
            <a:ext cx="6566844" cy="420233"/>
            <a:chOff x="0" y="0"/>
            <a:chExt cx="8755792" cy="560311"/>
          </a:xfrm>
        </p:grpSpPr>
        <p:sp>
          <p:nvSpPr>
            <p:cNvPr id="19" name="Freeform 19"/>
            <p:cNvSpPr/>
            <p:nvPr/>
          </p:nvSpPr>
          <p:spPr>
            <a:xfrm>
              <a:off x="0" y="0"/>
              <a:ext cx="568122" cy="560311"/>
            </a:xfrm>
            <a:custGeom>
              <a:avLst/>
              <a:gdLst/>
              <a:ahLst/>
              <a:cxnLst/>
              <a:rect l="l" t="t" r="r" b="b"/>
              <a:pathLst>
                <a:path w="568122" h="560311">
                  <a:moveTo>
                    <a:pt x="0" y="0"/>
                  </a:moveTo>
                  <a:lnTo>
                    <a:pt x="568122" y="0"/>
                  </a:lnTo>
                  <a:lnTo>
                    <a:pt x="568122" y="560311"/>
                  </a:lnTo>
                  <a:lnTo>
                    <a:pt x="0" y="5603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TextBox 20"/>
            <p:cNvSpPr txBox="1"/>
            <p:nvPr/>
          </p:nvSpPr>
          <p:spPr>
            <a:xfrm>
              <a:off x="835792" y="60325"/>
              <a:ext cx="7920000" cy="499986"/>
            </a:xfrm>
            <a:prstGeom prst="rect">
              <a:avLst/>
            </a:prstGeom>
          </p:spPr>
          <p:txBody>
            <a:bodyPr lIns="0" tIns="0" rIns="0" bIns="0" rtlCol="0" anchor="t">
              <a:spAutoFit/>
            </a:bodyPr>
            <a:lstStyle/>
            <a:p>
              <a:pPr marL="0" lvl="0" indent="0" algn="l">
                <a:lnSpc>
                  <a:spcPts val="3573"/>
                </a:lnSpc>
              </a:pPr>
              <a:r>
                <a:rPr lang="en-US" sz="1985" spc="39">
                  <a:solidFill>
                    <a:srgbClr val="050102"/>
                  </a:solidFill>
                  <a:latin typeface="Source Han Sans JP Bold"/>
                  <a:ea typeface="Source Han Sans JP Bold"/>
                  <a:cs typeface="Source Han Sans JP Bold"/>
                  <a:sym typeface="Source Han Sans JP Bold"/>
                </a:rPr>
                <a:t>06</a:t>
              </a:r>
              <a:r>
                <a:rPr lang="en-US" sz="1985" spc="39">
                  <a:solidFill>
                    <a:srgbClr val="050102"/>
                  </a:solidFill>
                  <a:latin typeface="Source Han Sans JP Medium"/>
                  <a:ea typeface="Source Han Sans JP Medium"/>
                  <a:cs typeface="Source Han Sans JP Medium"/>
                  <a:sym typeface="Source Han Sans JP Medium"/>
                </a:rPr>
                <a:t>　サービス担当者会議‥‥‥‥‥‥‥‥‥‥‥ 8</a:t>
              </a:r>
            </a:p>
          </p:txBody>
        </p:sp>
      </p:grpSp>
      <p:grpSp>
        <p:nvGrpSpPr>
          <p:cNvPr id="21" name="Group 21"/>
          <p:cNvGrpSpPr/>
          <p:nvPr/>
        </p:nvGrpSpPr>
        <p:grpSpPr>
          <a:xfrm>
            <a:off x="435305" y="6152984"/>
            <a:ext cx="6563833" cy="452145"/>
            <a:chOff x="0" y="0"/>
            <a:chExt cx="8751777" cy="602860"/>
          </a:xfrm>
        </p:grpSpPr>
        <p:sp>
          <p:nvSpPr>
            <p:cNvPr id="22" name="Freeform 22"/>
            <p:cNvSpPr/>
            <p:nvPr/>
          </p:nvSpPr>
          <p:spPr>
            <a:xfrm>
              <a:off x="0" y="0"/>
              <a:ext cx="604371" cy="602860"/>
            </a:xfrm>
            <a:custGeom>
              <a:avLst/>
              <a:gdLst/>
              <a:ahLst/>
              <a:cxnLst/>
              <a:rect l="l" t="t" r="r" b="b"/>
              <a:pathLst>
                <a:path w="604371" h="602860">
                  <a:moveTo>
                    <a:pt x="0" y="0"/>
                  </a:moveTo>
                  <a:lnTo>
                    <a:pt x="604371" y="0"/>
                  </a:lnTo>
                  <a:lnTo>
                    <a:pt x="604371" y="602860"/>
                  </a:lnTo>
                  <a:lnTo>
                    <a:pt x="0" y="6028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TextBox 23"/>
            <p:cNvSpPr txBox="1"/>
            <p:nvPr/>
          </p:nvSpPr>
          <p:spPr>
            <a:xfrm>
              <a:off x="831777" y="81600"/>
              <a:ext cx="7920000" cy="499986"/>
            </a:xfrm>
            <a:prstGeom prst="rect">
              <a:avLst/>
            </a:prstGeom>
          </p:spPr>
          <p:txBody>
            <a:bodyPr lIns="0" tIns="0" rIns="0" bIns="0" rtlCol="0" anchor="t">
              <a:spAutoFit/>
            </a:bodyPr>
            <a:lstStyle/>
            <a:p>
              <a:pPr marL="0" lvl="0" indent="0" algn="l">
                <a:lnSpc>
                  <a:spcPts val="3573"/>
                </a:lnSpc>
              </a:pPr>
              <a:r>
                <a:rPr lang="en-US" sz="1985" spc="39">
                  <a:solidFill>
                    <a:srgbClr val="050102"/>
                  </a:solidFill>
                  <a:latin typeface="Source Han Sans JP Bold"/>
                  <a:ea typeface="Source Han Sans JP Bold"/>
                  <a:cs typeface="Source Han Sans JP Bold"/>
                  <a:sym typeface="Source Han Sans JP Bold"/>
                </a:rPr>
                <a:t>07</a:t>
              </a:r>
              <a:r>
                <a:rPr lang="en-US" sz="1985" spc="39">
                  <a:solidFill>
                    <a:srgbClr val="050102"/>
                  </a:solidFill>
                  <a:latin typeface="Source Han Sans JP Medium"/>
                  <a:ea typeface="Source Han Sans JP Medium"/>
                  <a:cs typeface="Source Han Sans JP Medium"/>
                  <a:sym typeface="Source Han Sans JP Medium"/>
                </a:rPr>
                <a:t>　居宅サービス計画の実施‥‥‥‥‥‥‥‥‥ 9</a:t>
              </a:r>
            </a:p>
          </p:txBody>
        </p:sp>
      </p:grpSp>
      <p:grpSp>
        <p:nvGrpSpPr>
          <p:cNvPr id="24" name="Group 24"/>
          <p:cNvGrpSpPr/>
          <p:nvPr/>
        </p:nvGrpSpPr>
        <p:grpSpPr>
          <a:xfrm>
            <a:off x="498214" y="6938504"/>
            <a:ext cx="6602000" cy="450530"/>
            <a:chOff x="0" y="0"/>
            <a:chExt cx="8802667" cy="600707"/>
          </a:xfrm>
        </p:grpSpPr>
        <p:sp>
          <p:nvSpPr>
            <p:cNvPr id="25" name="Freeform 25"/>
            <p:cNvSpPr/>
            <p:nvPr/>
          </p:nvSpPr>
          <p:spPr>
            <a:xfrm>
              <a:off x="0" y="0"/>
              <a:ext cx="624922" cy="600707"/>
            </a:xfrm>
            <a:custGeom>
              <a:avLst/>
              <a:gdLst/>
              <a:ahLst/>
              <a:cxnLst/>
              <a:rect l="l" t="t" r="r" b="b"/>
              <a:pathLst>
                <a:path w="624922" h="600707">
                  <a:moveTo>
                    <a:pt x="0" y="0"/>
                  </a:moveTo>
                  <a:lnTo>
                    <a:pt x="624922" y="0"/>
                  </a:lnTo>
                  <a:lnTo>
                    <a:pt x="624922" y="600707"/>
                  </a:lnTo>
                  <a:lnTo>
                    <a:pt x="0" y="60070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6" name="TextBox 26"/>
            <p:cNvSpPr txBox="1"/>
            <p:nvPr/>
          </p:nvSpPr>
          <p:spPr>
            <a:xfrm>
              <a:off x="734574" y="65989"/>
              <a:ext cx="8068093" cy="499986"/>
            </a:xfrm>
            <a:prstGeom prst="rect">
              <a:avLst/>
            </a:prstGeom>
          </p:spPr>
          <p:txBody>
            <a:bodyPr lIns="0" tIns="0" rIns="0" bIns="0" rtlCol="0" anchor="t">
              <a:spAutoFit/>
            </a:bodyPr>
            <a:lstStyle/>
            <a:p>
              <a:pPr marL="0" lvl="0" indent="0" algn="l">
                <a:lnSpc>
                  <a:spcPts val="3573"/>
                </a:lnSpc>
              </a:pPr>
              <a:r>
                <a:rPr lang="en-US" sz="1985" spc="39">
                  <a:solidFill>
                    <a:srgbClr val="050102"/>
                  </a:solidFill>
                  <a:latin typeface="Source Han Sans JP Bold"/>
                  <a:ea typeface="Source Han Sans JP Bold"/>
                  <a:cs typeface="Source Han Sans JP Bold"/>
                  <a:sym typeface="Source Han Sans JP Bold"/>
                </a:rPr>
                <a:t>08</a:t>
              </a:r>
              <a:r>
                <a:rPr lang="en-US" sz="1985" spc="39">
                  <a:solidFill>
                    <a:srgbClr val="050102"/>
                  </a:solidFill>
                  <a:latin typeface="Source Han Sans JP Medium"/>
                  <a:ea typeface="Source Han Sans JP Medium"/>
                  <a:cs typeface="Source Han Sans JP Medium"/>
                  <a:sym typeface="Source Han Sans JP Medium"/>
                </a:rPr>
                <a:t>　モニタリング‥‥‥‥‥‥‥‥‥‥‥‥‥‥10</a:t>
              </a:r>
            </a:p>
          </p:txBody>
        </p:sp>
      </p:grpSp>
      <p:grpSp>
        <p:nvGrpSpPr>
          <p:cNvPr id="27" name="Group 27"/>
          <p:cNvGrpSpPr/>
          <p:nvPr/>
        </p:nvGrpSpPr>
        <p:grpSpPr>
          <a:xfrm>
            <a:off x="425131" y="3800539"/>
            <a:ext cx="6552729" cy="474263"/>
            <a:chOff x="0" y="0"/>
            <a:chExt cx="8736972" cy="632351"/>
          </a:xfrm>
        </p:grpSpPr>
        <p:sp>
          <p:nvSpPr>
            <p:cNvPr id="28" name="Freeform 28"/>
            <p:cNvSpPr/>
            <p:nvPr/>
          </p:nvSpPr>
          <p:spPr>
            <a:xfrm>
              <a:off x="0" y="0"/>
              <a:ext cx="595200" cy="632351"/>
            </a:xfrm>
            <a:custGeom>
              <a:avLst/>
              <a:gdLst/>
              <a:ahLst/>
              <a:cxnLst/>
              <a:rect l="l" t="t" r="r" b="b"/>
              <a:pathLst>
                <a:path w="595200" h="632351">
                  <a:moveTo>
                    <a:pt x="0" y="0"/>
                  </a:moveTo>
                  <a:lnTo>
                    <a:pt x="595200" y="0"/>
                  </a:lnTo>
                  <a:lnTo>
                    <a:pt x="595200" y="632351"/>
                  </a:lnTo>
                  <a:lnTo>
                    <a:pt x="0" y="6323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9" name="TextBox 29"/>
            <p:cNvSpPr txBox="1"/>
            <p:nvPr/>
          </p:nvSpPr>
          <p:spPr>
            <a:xfrm>
              <a:off x="816972" y="93585"/>
              <a:ext cx="7920000" cy="499986"/>
            </a:xfrm>
            <a:prstGeom prst="rect">
              <a:avLst/>
            </a:prstGeom>
          </p:spPr>
          <p:txBody>
            <a:bodyPr lIns="0" tIns="0" rIns="0" bIns="0" rtlCol="0" anchor="t">
              <a:spAutoFit/>
            </a:bodyPr>
            <a:lstStyle/>
            <a:p>
              <a:pPr marL="0" lvl="0" indent="0" algn="l">
                <a:lnSpc>
                  <a:spcPts val="3573"/>
                </a:lnSpc>
              </a:pPr>
              <a:r>
                <a:rPr lang="en-US" sz="1985" spc="39" dirty="0">
                  <a:solidFill>
                    <a:srgbClr val="050102"/>
                  </a:solidFill>
                  <a:latin typeface="Source Han Sans JP Bold"/>
                  <a:ea typeface="Source Han Sans JP Bold"/>
                  <a:cs typeface="Source Han Sans JP Bold"/>
                  <a:sym typeface="Source Han Sans JP Bold"/>
                </a:rPr>
                <a:t>04</a:t>
              </a:r>
              <a:r>
                <a:rPr lang="en-US" sz="1985" spc="39" dirty="0">
                  <a:solidFill>
                    <a:srgbClr val="050102"/>
                  </a:solidFill>
                  <a:latin typeface="Source Han Sans JP Medium"/>
                  <a:ea typeface="Source Han Sans JP Medium"/>
                  <a:cs typeface="Source Han Sans JP Medium"/>
                  <a:sym typeface="Source Han Sans JP Medium"/>
                </a:rPr>
                <a:t>　アセスメント‥‥‥‥‥‥‥‥‥‥‥‥‥‥ 6</a:t>
              </a:r>
            </a:p>
          </p:txBody>
        </p:sp>
      </p:grpSp>
      <p:sp>
        <p:nvSpPr>
          <p:cNvPr id="30" name="TextBox 30"/>
          <p:cNvSpPr txBox="1"/>
          <p:nvPr/>
        </p:nvSpPr>
        <p:spPr>
          <a:xfrm>
            <a:off x="921492" y="966739"/>
            <a:ext cx="709723" cy="400669"/>
          </a:xfrm>
          <a:prstGeom prst="rect">
            <a:avLst/>
          </a:prstGeom>
        </p:spPr>
        <p:txBody>
          <a:bodyPr lIns="0" tIns="0" rIns="0" bIns="0" rtlCol="0" anchor="t">
            <a:spAutoFit/>
          </a:bodyPr>
          <a:lstStyle/>
          <a:p>
            <a:pPr algn="l">
              <a:lnSpc>
                <a:spcPts val="3327"/>
              </a:lnSpc>
              <a:spcBef>
                <a:spcPct val="0"/>
              </a:spcBef>
            </a:pPr>
            <a:r>
              <a:rPr lang="en-US" sz="2295" spc="218">
                <a:solidFill>
                  <a:srgbClr val="050102"/>
                </a:solidFill>
                <a:latin typeface="Source Han Sans JP Bold"/>
                <a:ea typeface="Source Han Sans JP Bold"/>
                <a:cs typeface="Source Han Sans JP Bold"/>
                <a:sym typeface="Source Han Sans JP Bold"/>
              </a:rPr>
              <a:t>目次</a:t>
            </a:r>
          </a:p>
        </p:txBody>
      </p:sp>
      <p:grpSp>
        <p:nvGrpSpPr>
          <p:cNvPr id="31" name="Group 31"/>
          <p:cNvGrpSpPr/>
          <p:nvPr/>
        </p:nvGrpSpPr>
        <p:grpSpPr>
          <a:xfrm>
            <a:off x="498214" y="7684740"/>
            <a:ext cx="6726477" cy="460317"/>
            <a:chOff x="0" y="0"/>
            <a:chExt cx="8968636" cy="613756"/>
          </a:xfrm>
        </p:grpSpPr>
        <p:sp>
          <p:nvSpPr>
            <p:cNvPr id="32" name="Freeform 32"/>
            <p:cNvSpPr/>
            <p:nvPr/>
          </p:nvSpPr>
          <p:spPr>
            <a:xfrm>
              <a:off x="0" y="0"/>
              <a:ext cx="682900" cy="613756"/>
            </a:xfrm>
            <a:custGeom>
              <a:avLst/>
              <a:gdLst/>
              <a:ahLst/>
              <a:cxnLst/>
              <a:rect l="l" t="t" r="r" b="b"/>
              <a:pathLst>
                <a:path w="682900" h="613756">
                  <a:moveTo>
                    <a:pt x="0" y="0"/>
                  </a:moveTo>
                  <a:lnTo>
                    <a:pt x="682900" y="0"/>
                  </a:lnTo>
                  <a:lnTo>
                    <a:pt x="682900" y="613756"/>
                  </a:lnTo>
                  <a:lnTo>
                    <a:pt x="0" y="61375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3" name="TextBox 33"/>
            <p:cNvSpPr txBox="1"/>
            <p:nvPr/>
          </p:nvSpPr>
          <p:spPr>
            <a:xfrm>
              <a:off x="752450" y="113770"/>
              <a:ext cx="8216186" cy="499986"/>
            </a:xfrm>
            <a:prstGeom prst="rect">
              <a:avLst/>
            </a:prstGeom>
          </p:spPr>
          <p:txBody>
            <a:bodyPr lIns="0" tIns="0" rIns="0" bIns="0" rtlCol="0" anchor="t">
              <a:spAutoFit/>
            </a:bodyPr>
            <a:lstStyle/>
            <a:p>
              <a:pPr marL="0" lvl="0" indent="0" algn="l">
                <a:lnSpc>
                  <a:spcPts val="3573"/>
                </a:lnSpc>
              </a:pPr>
              <a:r>
                <a:rPr lang="en-US" sz="1985" spc="39">
                  <a:solidFill>
                    <a:srgbClr val="050102"/>
                  </a:solidFill>
                  <a:latin typeface="Source Han Sans JP Medium"/>
                  <a:ea typeface="Source Han Sans JP Medium"/>
                  <a:cs typeface="Source Han Sans JP Medium"/>
                  <a:sym typeface="Source Han Sans JP Medium"/>
                </a:rPr>
                <a:t>09　MEMO‥‥‥‥‥‥‥‥‥‥‥‥‥‥‥‥‥11</a:t>
              </a:r>
            </a:p>
          </p:txBody>
        </p:sp>
      </p:grpSp>
      <p:sp>
        <p:nvSpPr>
          <p:cNvPr id="34" name="TextBox 34"/>
          <p:cNvSpPr txBox="1"/>
          <p:nvPr/>
        </p:nvSpPr>
        <p:spPr>
          <a:xfrm>
            <a:off x="252771" y="10440070"/>
            <a:ext cx="7041108" cy="264160"/>
          </a:xfrm>
          <a:prstGeom prst="rect">
            <a:avLst/>
          </a:prstGeom>
        </p:spPr>
        <p:txBody>
          <a:bodyPr lIns="0" tIns="0" rIns="0" bIns="0" rtlCol="0" anchor="t">
            <a:spAutoFit/>
          </a:bodyPr>
          <a:lstStyle/>
          <a:p>
            <a:pPr algn="ctr">
              <a:lnSpc>
                <a:spcPts val="2239"/>
              </a:lnSpc>
            </a:pPr>
            <a:r>
              <a:rPr lang="en-US" sz="1599" dirty="0">
                <a:solidFill>
                  <a:srgbClr val="050102"/>
                </a:solidFill>
                <a:latin typeface="Source Han Sans JP Bold"/>
                <a:ea typeface="Source Han Sans JP Bold"/>
                <a:cs typeface="Source Han Sans JP Bold"/>
                <a:sym typeface="Source Han Sans JP Bold"/>
              </a:rPr>
              <a:t>― 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EEE"/>
        </a:solidFill>
        <a:effectLst/>
      </p:bgPr>
    </p:bg>
    <p:spTree>
      <p:nvGrpSpPr>
        <p:cNvPr id="1" name=""/>
        <p:cNvGrpSpPr/>
        <p:nvPr/>
      </p:nvGrpSpPr>
      <p:grpSpPr>
        <a:xfrm>
          <a:off x="0" y="0"/>
          <a:ext cx="0" cy="0"/>
          <a:chOff x="0" y="0"/>
          <a:chExt cx="0" cy="0"/>
        </a:xfrm>
      </p:grpSpPr>
      <p:grpSp>
        <p:nvGrpSpPr>
          <p:cNvPr id="2" name="Group 2"/>
          <p:cNvGrpSpPr/>
          <p:nvPr/>
        </p:nvGrpSpPr>
        <p:grpSpPr>
          <a:xfrm>
            <a:off x="259446" y="253330"/>
            <a:ext cx="7041108" cy="10189867"/>
            <a:chOff x="0" y="0"/>
            <a:chExt cx="4485999" cy="6492122"/>
          </a:xfrm>
        </p:grpSpPr>
        <p:sp>
          <p:nvSpPr>
            <p:cNvPr id="3" name="Freeform 3"/>
            <p:cNvSpPr/>
            <p:nvPr/>
          </p:nvSpPr>
          <p:spPr>
            <a:xfrm>
              <a:off x="0" y="0"/>
              <a:ext cx="4485999" cy="6492122"/>
            </a:xfrm>
            <a:custGeom>
              <a:avLst/>
              <a:gdLst/>
              <a:ahLst/>
              <a:cxnLst/>
              <a:rect l="l" t="t" r="r" b="b"/>
              <a:pathLst>
                <a:path w="4485999" h="6492122">
                  <a:moveTo>
                    <a:pt x="0" y="0"/>
                  </a:moveTo>
                  <a:lnTo>
                    <a:pt x="4485999" y="0"/>
                  </a:lnTo>
                  <a:lnTo>
                    <a:pt x="4485999" y="6492122"/>
                  </a:lnTo>
                  <a:lnTo>
                    <a:pt x="0" y="6492122"/>
                  </a:lnTo>
                  <a:close/>
                </a:path>
              </a:pathLst>
            </a:custGeom>
            <a:solidFill>
              <a:srgbClr val="F1EEEE"/>
            </a:solidFill>
            <a:ln w="28575" cap="sq">
              <a:solidFill>
                <a:srgbClr val="050102"/>
              </a:solidFill>
              <a:prstDash val="solid"/>
              <a:miter/>
            </a:ln>
          </p:spPr>
        </p:sp>
        <p:sp>
          <p:nvSpPr>
            <p:cNvPr id="4" name="TextBox 4"/>
            <p:cNvSpPr txBox="1"/>
            <p:nvPr/>
          </p:nvSpPr>
          <p:spPr>
            <a:xfrm>
              <a:off x="0" y="-19050"/>
              <a:ext cx="4485999" cy="6511172"/>
            </a:xfrm>
            <a:prstGeom prst="rect">
              <a:avLst/>
            </a:prstGeom>
          </p:spPr>
          <p:txBody>
            <a:bodyPr lIns="21000" tIns="21000" rIns="21000" bIns="21000" rtlCol="0" anchor="ctr"/>
            <a:lstStyle/>
            <a:p>
              <a:pPr marL="0" lvl="0" indent="0" algn="ctr">
                <a:lnSpc>
                  <a:spcPts val="1508"/>
                </a:lnSpc>
                <a:spcBef>
                  <a:spcPct val="0"/>
                </a:spcBef>
              </a:pPr>
              <a:endParaRPr/>
            </a:p>
          </p:txBody>
        </p:sp>
      </p:grpSp>
      <p:grpSp>
        <p:nvGrpSpPr>
          <p:cNvPr id="5" name="Group 5"/>
          <p:cNvGrpSpPr/>
          <p:nvPr/>
        </p:nvGrpSpPr>
        <p:grpSpPr>
          <a:xfrm>
            <a:off x="259446" y="223430"/>
            <a:ext cx="7041107" cy="879501"/>
            <a:chOff x="0" y="-39867"/>
            <a:chExt cx="9388144" cy="1172667"/>
          </a:xfrm>
        </p:grpSpPr>
        <p:grpSp>
          <p:nvGrpSpPr>
            <p:cNvPr id="6" name="Group 6"/>
            <p:cNvGrpSpPr/>
            <p:nvPr/>
          </p:nvGrpSpPr>
          <p:grpSpPr>
            <a:xfrm>
              <a:off x="296138" y="0"/>
              <a:ext cx="9092006" cy="1117039"/>
              <a:chOff x="0" y="0"/>
              <a:chExt cx="4344493" cy="533762"/>
            </a:xfrm>
          </p:grpSpPr>
          <p:sp>
            <p:nvSpPr>
              <p:cNvPr id="7" name="Freeform 7"/>
              <p:cNvSpPr/>
              <p:nvPr/>
            </p:nvSpPr>
            <p:spPr>
              <a:xfrm>
                <a:off x="0" y="0"/>
                <a:ext cx="4344493" cy="533762"/>
              </a:xfrm>
              <a:custGeom>
                <a:avLst/>
                <a:gdLst/>
                <a:ahLst/>
                <a:cxnLst/>
                <a:rect l="l" t="t" r="r" b="b"/>
                <a:pathLst>
                  <a:path w="4344493" h="533762">
                    <a:moveTo>
                      <a:pt x="0" y="0"/>
                    </a:moveTo>
                    <a:lnTo>
                      <a:pt x="4344493" y="0"/>
                    </a:lnTo>
                    <a:lnTo>
                      <a:pt x="4344493" y="533762"/>
                    </a:lnTo>
                    <a:lnTo>
                      <a:pt x="0" y="533762"/>
                    </a:lnTo>
                    <a:close/>
                  </a:path>
                </a:pathLst>
              </a:custGeom>
              <a:solidFill>
                <a:srgbClr val="F1EEEE"/>
              </a:solidFill>
              <a:ln w="28575" cap="sq">
                <a:solidFill>
                  <a:srgbClr val="050102"/>
                </a:solidFill>
                <a:prstDash val="solid"/>
                <a:miter/>
              </a:ln>
            </p:spPr>
          </p:sp>
          <p:sp>
            <p:nvSpPr>
              <p:cNvPr id="8" name="TextBox 8"/>
              <p:cNvSpPr txBox="1"/>
              <p:nvPr/>
            </p:nvSpPr>
            <p:spPr>
              <a:xfrm>
                <a:off x="0" y="-47625"/>
                <a:ext cx="4344493" cy="581387"/>
              </a:xfrm>
              <a:prstGeom prst="rect">
                <a:avLst/>
              </a:prstGeom>
            </p:spPr>
            <p:txBody>
              <a:bodyPr lIns="21000" tIns="21000" rIns="21000" bIns="21000" rtlCol="0" anchor="ctr"/>
              <a:lstStyle/>
              <a:p>
                <a:pPr marL="0" lvl="0" indent="0" algn="just">
                  <a:lnSpc>
                    <a:spcPts val="2813"/>
                  </a:lnSpc>
                  <a:spcBef>
                    <a:spcPct val="0"/>
                  </a:spcBef>
                </a:pPr>
                <a:r>
                  <a:rPr lang="en-US" sz="1940" spc="184">
                    <a:solidFill>
                      <a:srgbClr val="050102"/>
                    </a:solidFill>
                    <a:latin typeface="Source Han Sans JP Bold"/>
                    <a:ea typeface="Source Han Sans JP Bold"/>
                    <a:cs typeface="Source Han Sans JP Bold"/>
                    <a:sym typeface="Source Han Sans JP Bold"/>
                  </a:rPr>
                  <a:t>　　　01　本マニュアルの目的</a:t>
                </a:r>
              </a:p>
            </p:txBody>
          </p:sp>
        </p:grpSp>
        <p:grpSp>
          <p:nvGrpSpPr>
            <p:cNvPr id="9" name="Group 9"/>
            <p:cNvGrpSpPr/>
            <p:nvPr/>
          </p:nvGrpSpPr>
          <p:grpSpPr>
            <a:xfrm>
              <a:off x="0" y="-39867"/>
              <a:ext cx="296138" cy="1172667"/>
              <a:chOff x="0" y="-19050"/>
              <a:chExt cx="141506" cy="560343"/>
            </a:xfrm>
          </p:grpSpPr>
          <p:sp>
            <p:nvSpPr>
              <p:cNvPr id="10" name="Freeform 10"/>
              <p:cNvSpPr/>
              <p:nvPr/>
            </p:nvSpPr>
            <p:spPr>
              <a:xfrm>
                <a:off x="0" y="0"/>
                <a:ext cx="141506" cy="541293"/>
              </a:xfrm>
              <a:custGeom>
                <a:avLst/>
                <a:gdLst/>
                <a:ahLst/>
                <a:cxnLst/>
                <a:rect l="l" t="t" r="r" b="b"/>
                <a:pathLst>
                  <a:path w="141506" h="533762">
                    <a:moveTo>
                      <a:pt x="0" y="0"/>
                    </a:moveTo>
                    <a:lnTo>
                      <a:pt x="141506" y="0"/>
                    </a:lnTo>
                    <a:lnTo>
                      <a:pt x="141506" y="533762"/>
                    </a:lnTo>
                    <a:lnTo>
                      <a:pt x="0" y="533762"/>
                    </a:lnTo>
                    <a:close/>
                  </a:path>
                </a:pathLst>
              </a:custGeom>
              <a:solidFill>
                <a:srgbClr val="050102"/>
              </a:solidFill>
            </p:spPr>
          </p:sp>
          <p:sp>
            <p:nvSpPr>
              <p:cNvPr id="11" name="TextBox 11"/>
              <p:cNvSpPr txBox="1"/>
              <p:nvPr/>
            </p:nvSpPr>
            <p:spPr>
              <a:xfrm>
                <a:off x="0" y="-19050"/>
                <a:ext cx="141506" cy="552812"/>
              </a:xfrm>
              <a:prstGeom prst="rect">
                <a:avLst/>
              </a:prstGeom>
            </p:spPr>
            <p:txBody>
              <a:bodyPr lIns="21000" tIns="21000" rIns="21000" bIns="21000" rtlCol="0" anchor="ctr"/>
              <a:lstStyle/>
              <a:p>
                <a:pPr algn="ctr">
                  <a:lnSpc>
                    <a:spcPts val="1508"/>
                  </a:lnSpc>
                </a:pPr>
                <a:endParaRPr/>
              </a:p>
            </p:txBody>
          </p:sp>
        </p:grpSp>
      </p:grpSp>
      <p:sp>
        <p:nvSpPr>
          <p:cNvPr id="12" name="Freeform 12"/>
          <p:cNvSpPr/>
          <p:nvPr/>
        </p:nvSpPr>
        <p:spPr>
          <a:xfrm>
            <a:off x="596550" y="442828"/>
            <a:ext cx="607554" cy="626345"/>
          </a:xfrm>
          <a:custGeom>
            <a:avLst/>
            <a:gdLst/>
            <a:ahLst/>
            <a:cxnLst/>
            <a:rect l="l" t="t" r="r" b="b"/>
            <a:pathLst>
              <a:path w="607554" h="626345">
                <a:moveTo>
                  <a:pt x="0" y="0"/>
                </a:moveTo>
                <a:lnTo>
                  <a:pt x="607554" y="0"/>
                </a:lnTo>
                <a:lnTo>
                  <a:pt x="607554" y="626344"/>
                </a:lnTo>
                <a:lnTo>
                  <a:pt x="0" y="626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3"/>
          <p:cNvSpPr txBox="1"/>
          <p:nvPr/>
        </p:nvSpPr>
        <p:spPr>
          <a:xfrm>
            <a:off x="360000" y="1344048"/>
            <a:ext cx="6840000" cy="2642870"/>
          </a:xfrm>
          <a:prstGeom prst="rect">
            <a:avLst/>
          </a:prstGeom>
        </p:spPr>
        <p:txBody>
          <a:bodyPr lIns="0" tIns="0" rIns="0" bIns="0" rtlCol="0" anchor="t">
            <a:spAutoFit/>
          </a:bodyPr>
          <a:lstStyle/>
          <a:p>
            <a:pPr marL="0" lvl="0" indent="0" algn="l">
              <a:lnSpc>
                <a:spcPts val="2379"/>
              </a:lnSpc>
            </a:pPr>
            <a:r>
              <a:rPr lang="en-US" sz="1699">
                <a:solidFill>
                  <a:srgbClr val="000000"/>
                </a:solidFill>
                <a:latin typeface="Source Han Sans JP"/>
                <a:ea typeface="Source Han Sans JP"/>
                <a:cs typeface="Source Han Sans JP"/>
                <a:sym typeface="Source Han Sans JP"/>
              </a:rPr>
              <a:t>　本マニュアルは、居宅介護支援事業所におけるケアマネジメント業務を円滑かつ効率的に行うための基準と手順を明確にし、スタッフ全員が共通の理解と知識を持って、業務を遂行することを目的としています。</a:t>
            </a:r>
          </a:p>
          <a:p>
            <a:pPr marL="0" lvl="0" indent="0" algn="l">
              <a:lnSpc>
                <a:spcPts val="2379"/>
              </a:lnSpc>
            </a:pPr>
            <a:r>
              <a:rPr lang="en-US" sz="1699">
                <a:solidFill>
                  <a:srgbClr val="000000"/>
                </a:solidFill>
                <a:latin typeface="Source Han Sans JP"/>
                <a:ea typeface="Source Han Sans JP"/>
                <a:cs typeface="Source Han Sans JP"/>
                <a:sym typeface="Source Han Sans JP"/>
              </a:rPr>
              <a:t>　具体的には、ケアマネジメントプロセスの各段階における具体的な手順や注意点を明確に示し、業務の標準化を進めることで、利用者に対するサービスの質を向上させることを目指しています。　</a:t>
            </a:r>
          </a:p>
          <a:p>
            <a:pPr algn="l">
              <a:lnSpc>
                <a:spcPts val="2379"/>
              </a:lnSpc>
            </a:pPr>
            <a:r>
              <a:rPr lang="en-US" sz="1699">
                <a:solidFill>
                  <a:srgbClr val="000000"/>
                </a:solidFill>
                <a:latin typeface="Source Han Sans JP"/>
                <a:ea typeface="Source Han Sans JP"/>
                <a:cs typeface="Source Han Sans JP"/>
                <a:sym typeface="Source Han Sans JP"/>
              </a:rPr>
              <a:t>　さらに、スタッフのスキル向上や業務の効率化を促進することで、スタッフの負担を軽減し、働きやすい環境を実現します。</a:t>
            </a:r>
          </a:p>
        </p:txBody>
      </p:sp>
      <p:sp>
        <p:nvSpPr>
          <p:cNvPr id="14" name="TextBox 14"/>
          <p:cNvSpPr txBox="1"/>
          <p:nvPr/>
        </p:nvSpPr>
        <p:spPr>
          <a:xfrm>
            <a:off x="257696" y="10432741"/>
            <a:ext cx="7041108" cy="264160"/>
          </a:xfrm>
          <a:prstGeom prst="rect">
            <a:avLst/>
          </a:prstGeom>
        </p:spPr>
        <p:txBody>
          <a:bodyPr lIns="0" tIns="0" rIns="0" bIns="0" rtlCol="0" anchor="t">
            <a:spAutoFit/>
          </a:bodyPr>
          <a:lstStyle/>
          <a:p>
            <a:pPr algn="ctr">
              <a:lnSpc>
                <a:spcPts val="2239"/>
              </a:lnSpc>
            </a:pPr>
            <a:r>
              <a:rPr lang="en-US" sz="1599">
                <a:solidFill>
                  <a:srgbClr val="050102"/>
                </a:solidFill>
                <a:latin typeface="Source Han Sans JP Bold"/>
                <a:ea typeface="Source Han Sans JP Bold"/>
                <a:cs typeface="Source Han Sans JP Bold"/>
                <a:sym typeface="Source Han Sans JP Bold"/>
              </a:rPr>
              <a:t>― 3―</a:t>
            </a:r>
          </a:p>
        </p:txBody>
      </p:sp>
      <p:grpSp>
        <p:nvGrpSpPr>
          <p:cNvPr id="15" name="Group 15"/>
          <p:cNvGrpSpPr/>
          <p:nvPr/>
        </p:nvGrpSpPr>
        <p:grpSpPr>
          <a:xfrm>
            <a:off x="1016956" y="4291718"/>
            <a:ext cx="5714950" cy="1867649"/>
            <a:chOff x="0" y="0"/>
            <a:chExt cx="2161070" cy="706239"/>
          </a:xfrm>
        </p:grpSpPr>
        <p:sp>
          <p:nvSpPr>
            <p:cNvPr id="16" name="Freeform 16"/>
            <p:cNvSpPr/>
            <p:nvPr/>
          </p:nvSpPr>
          <p:spPr>
            <a:xfrm>
              <a:off x="0" y="0"/>
              <a:ext cx="2161070" cy="706239"/>
            </a:xfrm>
            <a:custGeom>
              <a:avLst/>
              <a:gdLst/>
              <a:ahLst/>
              <a:cxnLst/>
              <a:rect l="l" t="t" r="r" b="b"/>
              <a:pathLst>
                <a:path w="2161070" h="706239">
                  <a:moveTo>
                    <a:pt x="0" y="0"/>
                  </a:moveTo>
                  <a:lnTo>
                    <a:pt x="2161070" y="0"/>
                  </a:lnTo>
                  <a:lnTo>
                    <a:pt x="2161070" y="706239"/>
                  </a:lnTo>
                  <a:lnTo>
                    <a:pt x="0" y="706239"/>
                  </a:lnTo>
                  <a:close/>
                </a:path>
              </a:pathLst>
            </a:custGeom>
            <a:solidFill>
              <a:srgbClr val="000000">
                <a:alpha val="0"/>
              </a:srgbClr>
            </a:solidFill>
            <a:ln w="28575" cap="sq">
              <a:solidFill>
                <a:srgbClr val="0C0C0C"/>
              </a:solidFill>
              <a:prstDash val="solid"/>
              <a:miter/>
            </a:ln>
          </p:spPr>
        </p:sp>
        <p:sp>
          <p:nvSpPr>
            <p:cNvPr id="17" name="TextBox 17"/>
            <p:cNvSpPr txBox="1"/>
            <p:nvPr/>
          </p:nvSpPr>
          <p:spPr>
            <a:xfrm>
              <a:off x="0" y="-19050"/>
              <a:ext cx="2161070" cy="725289"/>
            </a:xfrm>
            <a:prstGeom prst="rect">
              <a:avLst/>
            </a:prstGeom>
          </p:spPr>
          <p:txBody>
            <a:bodyPr lIns="20114" tIns="20114" rIns="20114" bIns="20114" rtlCol="0" anchor="ctr"/>
            <a:lstStyle/>
            <a:p>
              <a:pPr marL="0" lvl="0" indent="0" algn="l">
                <a:lnSpc>
                  <a:spcPts val="1508"/>
                </a:lnSpc>
                <a:spcBef>
                  <a:spcPct val="0"/>
                </a:spcBef>
              </a:pPr>
              <a:endParaRPr/>
            </a:p>
          </p:txBody>
        </p:sp>
      </p:grpSp>
      <p:grpSp>
        <p:nvGrpSpPr>
          <p:cNvPr id="18" name="Group 18"/>
          <p:cNvGrpSpPr/>
          <p:nvPr/>
        </p:nvGrpSpPr>
        <p:grpSpPr>
          <a:xfrm rot="-5400000">
            <a:off x="513647" y="4700360"/>
            <a:ext cx="1679258" cy="1050364"/>
            <a:chOff x="0" y="0"/>
            <a:chExt cx="635000" cy="397188"/>
          </a:xfrm>
        </p:grpSpPr>
        <p:sp>
          <p:nvSpPr>
            <p:cNvPr id="19" name="Freeform 19"/>
            <p:cNvSpPr/>
            <p:nvPr/>
          </p:nvSpPr>
          <p:spPr>
            <a:xfrm>
              <a:off x="0" y="0"/>
              <a:ext cx="635000" cy="397188"/>
            </a:xfrm>
            <a:custGeom>
              <a:avLst/>
              <a:gdLst/>
              <a:ahLst/>
              <a:cxnLst/>
              <a:rect l="l" t="t" r="r" b="b"/>
              <a:pathLst>
                <a:path w="635000" h="397188">
                  <a:moveTo>
                    <a:pt x="635000" y="0"/>
                  </a:moveTo>
                  <a:lnTo>
                    <a:pt x="635000" y="282888"/>
                  </a:lnTo>
                  <a:lnTo>
                    <a:pt x="317500" y="397188"/>
                  </a:lnTo>
                  <a:lnTo>
                    <a:pt x="0" y="282888"/>
                  </a:lnTo>
                  <a:lnTo>
                    <a:pt x="0" y="0"/>
                  </a:lnTo>
                  <a:lnTo>
                    <a:pt x="635000" y="0"/>
                  </a:lnTo>
                  <a:close/>
                </a:path>
              </a:pathLst>
            </a:custGeom>
            <a:solidFill>
              <a:srgbClr val="0C0C0C"/>
            </a:solidFill>
          </p:spPr>
        </p:sp>
        <p:sp>
          <p:nvSpPr>
            <p:cNvPr id="20" name="TextBox 20"/>
            <p:cNvSpPr txBox="1"/>
            <p:nvPr/>
          </p:nvSpPr>
          <p:spPr>
            <a:xfrm>
              <a:off x="0" y="-19050"/>
              <a:ext cx="635000" cy="301938"/>
            </a:xfrm>
            <a:prstGeom prst="rect">
              <a:avLst/>
            </a:prstGeom>
          </p:spPr>
          <p:txBody>
            <a:bodyPr lIns="20114" tIns="20114" rIns="20114" bIns="20114" rtlCol="0" anchor="ctr"/>
            <a:lstStyle/>
            <a:p>
              <a:pPr algn="l">
                <a:lnSpc>
                  <a:spcPts val="1508"/>
                </a:lnSpc>
              </a:pPr>
              <a:endParaRPr/>
            </a:p>
          </p:txBody>
        </p:sp>
      </p:grpSp>
      <p:sp>
        <p:nvSpPr>
          <p:cNvPr id="21" name="TextBox 21"/>
          <p:cNvSpPr txBox="1"/>
          <p:nvPr/>
        </p:nvSpPr>
        <p:spPr>
          <a:xfrm>
            <a:off x="895651" y="4824732"/>
            <a:ext cx="719511" cy="706697"/>
          </a:xfrm>
          <a:prstGeom prst="rect">
            <a:avLst/>
          </a:prstGeom>
        </p:spPr>
        <p:txBody>
          <a:bodyPr lIns="0" tIns="0" rIns="0" bIns="0" rtlCol="0" anchor="t">
            <a:spAutoFit/>
          </a:bodyPr>
          <a:lstStyle/>
          <a:p>
            <a:pPr marL="0" lvl="0" indent="0" algn="ctr">
              <a:lnSpc>
                <a:spcPts val="5739"/>
              </a:lnSpc>
              <a:spcBef>
                <a:spcPct val="0"/>
              </a:spcBef>
            </a:pPr>
            <a:r>
              <a:rPr lang="en-US" sz="4099" u="none" strike="noStrike">
                <a:solidFill>
                  <a:srgbClr val="F3F2F3"/>
                </a:solidFill>
                <a:latin typeface="Now Bold"/>
                <a:ea typeface="Now Bold"/>
                <a:cs typeface="Now Bold"/>
                <a:sym typeface="Now Bold"/>
              </a:rPr>
              <a:t>1</a:t>
            </a:r>
          </a:p>
        </p:txBody>
      </p:sp>
      <p:grpSp>
        <p:nvGrpSpPr>
          <p:cNvPr id="22" name="Group 22"/>
          <p:cNvGrpSpPr/>
          <p:nvPr/>
        </p:nvGrpSpPr>
        <p:grpSpPr>
          <a:xfrm>
            <a:off x="1016956" y="6292771"/>
            <a:ext cx="5714950" cy="1867649"/>
            <a:chOff x="0" y="0"/>
            <a:chExt cx="2161070" cy="706239"/>
          </a:xfrm>
        </p:grpSpPr>
        <p:sp>
          <p:nvSpPr>
            <p:cNvPr id="23" name="Freeform 23"/>
            <p:cNvSpPr/>
            <p:nvPr/>
          </p:nvSpPr>
          <p:spPr>
            <a:xfrm>
              <a:off x="0" y="0"/>
              <a:ext cx="2161070" cy="706239"/>
            </a:xfrm>
            <a:custGeom>
              <a:avLst/>
              <a:gdLst/>
              <a:ahLst/>
              <a:cxnLst/>
              <a:rect l="l" t="t" r="r" b="b"/>
              <a:pathLst>
                <a:path w="2161070" h="706239">
                  <a:moveTo>
                    <a:pt x="0" y="0"/>
                  </a:moveTo>
                  <a:lnTo>
                    <a:pt x="2161070" y="0"/>
                  </a:lnTo>
                  <a:lnTo>
                    <a:pt x="2161070" y="706239"/>
                  </a:lnTo>
                  <a:lnTo>
                    <a:pt x="0" y="706239"/>
                  </a:lnTo>
                  <a:close/>
                </a:path>
              </a:pathLst>
            </a:custGeom>
            <a:solidFill>
              <a:srgbClr val="000000">
                <a:alpha val="0"/>
              </a:srgbClr>
            </a:solidFill>
            <a:ln w="28575" cap="sq">
              <a:solidFill>
                <a:srgbClr val="0C0C0C"/>
              </a:solidFill>
              <a:prstDash val="solid"/>
              <a:miter/>
            </a:ln>
          </p:spPr>
        </p:sp>
        <p:sp>
          <p:nvSpPr>
            <p:cNvPr id="24" name="TextBox 24"/>
            <p:cNvSpPr txBox="1"/>
            <p:nvPr/>
          </p:nvSpPr>
          <p:spPr>
            <a:xfrm>
              <a:off x="0" y="-19050"/>
              <a:ext cx="2161070" cy="725289"/>
            </a:xfrm>
            <a:prstGeom prst="rect">
              <a:avLst/>
            </a:prstGeom>
          </p:spPr>
          <p:txBody>
            <a:bodyPr lIns="20114" tIns="20114" rIns="20114" bIns="20114" rtlCol="0" anchor="ctr"/>
            <a:lstStyle/>
            <a:p>
              <a:pPr marL="0" lvl="0" indent="0" algn="l">
                <a:lnSpc>
                  <a:spcPts val="1508"/>
                </a:lnSpc>
                <a:spcBef>
                  <a:spcPct val="0"/>
                </a:spcBef>
              </a:pPr>
              <a:endParaRPr/>
            </a:p>
          </p:txBody>
        </p:sp>
      </p:grpSp>
      <p:grpSp>
        <p:nvGrpSpPr>
          <p:cNvPr id="25" name="Group 25"/>
          <p:cNvGrpSpPr/>
          <p:nvPr/>
        </p:nvGrpSpPr>
        <p:grpSpPr>
          <a:xfrm rot="-5400000">
            <a:off x="513647" y="6691861"/>
            <a:ext cx="1679258" cy="1050364"/>
            <a:chOff x="0" y="0"/>
            <a:chExt cx="635000" cy="397188"/>
          </a:xfrm>
        </p:grpSpPr>
        <p:sp>
          <p:nvSpPr>
            <p:cNvPr id="26" name="Freeform 26"/>
            <p:cNvSpPr/>
            <p:nvPr/>
          </p:nvSpPr>
          <p:spPr>
            <a:xfrm>
              <a:off x="0" y="0"/>
              <a:ext cx="635000" cy="397188"/>
            </a:xfrm>
            <a:custGeom>
              <a:avLst/>
              <a:gdLst/>
              <a:ahLst/>
              <a:cxnLst/>
              <a:rect l="l" t="t" r="r" b="b"/>
              <a:pathLst>
                <a:path w="635000" h="397188">
                  <a:moveTo>
                    <a:pt x="635000" y="0"/>
                  </a:moveTo>
                  <a:lnTo>
                    <a:pt x="635000" y="282888"/>
                  </a:lnTo>
                  <a:lnTo>
                    <a:pt x="317500" y="397188"/>
                  </a:lnTo>
                  <a:lnTo>
                    <a:pt x="0" y="282888"/>
                  </a:lnTo>
                  <a:lnTo>
                    <a:pt x="0" y="0"/>
                  </a:lnTo>
                  <a:lnTo>
                    <a:pt x="635000" y="0"/>
                  </a:lnTo>
                  <a:close/>
                </a:path>
              </a:pathLst>
            </a:custGeom>
            <a:solidFill>
              <a:srgbClr val="5B5B5B"/>
            </a:solidFill>
          </p:spPr>
        </p:sp>
        <p:sp>
          <p:nvSpPr>
            <p:cNvPr id="27" name="TextBox 27"/>
            <p:cNvSpPr txBox="1"/>
            <p:nvPr/>
          </p:nvSpPr>
          <p:spPr>
            <a:xfrm>
              <a:off x="0" y="-19050"/>
              <a:ext cx="635000" cy="301938"/>
            </a:xfrm>
            <a:prstGeom prst="rect">
              <a:avLst/>
            </a:prstGeom>
          </p:spPr>
          <p:txBody>
            <a:bodyPr lIns="20114" tIns="20114" rIns="20114" bIns="20114" rtlCol="0" anchor="ctr"/>
            <a:lstStyle/>
            <a:p>
              <a:pPr algn="l">
                <a:lnSpc>
                  <a:spcPts val="1508"/>
                </a:lnSpc>
              </a:pPr>
              <a:endParaRPr/>
            </a:p>
          </p:txBody>
        </p:sp>
      </p:grpSp>
      <p:sp>
        <p:nvSpPr>
          <p:cNvPr id="28" name="TextBox 28"/>
          <p:cNvSpPr txBox="1"/>
          <p:nvPr/>
        </p:nvSpPr>
        <p:spPr>
          <a:xfrm>
            <a:off x="895651" y="6816233"/>
            <a:ext cx="719511" cy="706697"/>
          </a:xfrm>
          <a:prstGeom prst="rect">
            <a:avLst/>
          </a:prstGeom>
        </p:spPr>
        <p:txBody>
          <a:bodyPr lIns="0" tIns="0" rIns="0" bIns="0" rtlCol="0" anchor="t">
            <a:spAutoFit/>
          </a:bodyPr>
          <a:lstStyle/>
          <a:p>
            <a:pPr marL="0" lvl="0" indent="0" algn="ctr">
              <a:lnSpc>
                <a:spcPts val="5739"/>
              </a:lnSpc>
              <a:spcBef>
                <a:spcPct val="0"/>
              </a:spcBef>
            </a:pPr>
            <a:r>
              <a:rPr lang="en-US" sz="4099">
                <a:solidFill>
                  <a:srgbClr val="F3F2F3"/>
                </a:solidFill>
                <a:latin typeface="Now Bold"/>
                <a:ea typeface="Now Bold"/>
                <a:cs typeface="Now Bold"/>
                <a:sym typeface="Now Bold"/>
              </a:rPr>
              <a:t>2</a:t>
            </a:r>
          </a:p>
        </p:txBody>
      </p:sp>
      <p:grpSp>
        <p:nvGrpSpPr>
          <p:cNvPr id="29" name="Group 29"/>
          <p:cNvGrpSpPr/>
          <p:nvPr/>
        </p:nvGrpSpPr>
        <p:grpSpPr>
          <a:xfrm>
            <a:off x="1016956" y="8274720"/>
            <a:ext cx="5714950" cy="1867649"/>
            <a:chOff x="0" y="0"/>
            <a:chExt cx="2161070" cy="706239"/>
          </a:xfrm>
        </p:grpSpPr>
        <p:sp>
          <p:nvSpPr>
            <p:cNvPr id="30" name="Freeform 30"/>
            <p:cNvSpPr/>
            <p:nvPr/>
          </p:nvSpPr>
          <p:spPr>
            <a:xfrm>
              <a:off x="0" y="0"/>
              <a:ext cx="2161070" cy="706239"/>
            </a:xfrm>
            <a:custGeom>
              <a:avLst/>
              <a:gdLst/>
              <a:ahLst/>
              <a:cxnLst/>
              <a:rect l="l" t="t" r="r" b="b"/>
              <a:pathLst>
                <a:path w="2161070" h="706239">
                  <a:moveTo>
                    <a:pt x="0" y="0"/>
                  </a:moveTo>
                  <a:lnTo>
                    <a:pt x="2161070" y="0"/>
                  </a:lnTo>
                  <a:lnTo>
                    <a:pt x="2161070" y="706239"/>
                  </a:lnTo>
                  <a:lnTo>
                    <a:pt x="0" y="706239"/>
                  </a:lnTo>
                  <a:close/>
                </a:path>
              </a:pathLst>
            </a:custGeom>
            <a:solidFill>
              <a:srgbClr val="000000">
                <a:alpha val="0"/>
              </a:srgbClr>
            </a:solidFill>
            <a:ln w="28575" cap="sq">
              <a:solidFill>
                <a:srgbClr val="0C0C0C"/>
              </a:solidFill>
              <a:prstDash val="solid"/>
              <a:miter/>
            </a:ln>
          </p:spPr>
        </p:sp>
        <p:sp>
          <p:nvSpPr>
            <p:cNvPr id="31" name="TextBox 31"/>
            <p:cNvSpPr txBox="1"/>
            <p:nvPr/>
          </p:nvSpPr>
          <p:spPr>
            <a:xfrm>
              <a:off x="0" y="-19050"/>
              <a:ext cx="2161070" cy="725289"/>
            </a:xfrm>
            <a:prstGeom prst="rect">
              <a:avLst/>
            </a:prstGeom>
          </p:spPr>
          <p:txBody>
            <a:bodyPr lIns="20114" tIns="20114" rIns="20114" bIns="20114" rtlCol="0" anchor="ctr"/>
            <a:lstStyle/>
            <a:p>
              <a:pPr marL="0" lvl="0" indent="0" algn="l">
                <a:lnSpc>
                  <a:spcPts val="1508"/>
                </a:lnSpc>
                <a:spcBef>
                  <a:spcPct val="0"/>
                </a:spcBef>
              </a:pPr>
              <a:endParaRPr/>
            </a:p>
          </p:txBody>
        </p:sp>
      </p:grpSp>
      <p:grpSp>
        <p:nvGrpSpPr>
          <p:cNvPr id="32" name="Group 32"/>
          <p:cNvGrpSpPr/>
          <p:nvPr/>
        </p:nvGrpSpPr>
        <p:grpSpPr>
          <a:xfrm rot="-5400000">
            <a:off x="513647" y="8683362"/>
            <a:ext cx="1679258" cy="1050364"/>
            <a:chOff x="0" y="0"/>
            <a:chExt cx="635000" cy="397188"/>
          </a:xfrm>
        </p:grpSpPr>
        <p:sp>
          <p:nvSpPr>
            <p:cNvPr id="33" name="Freeform 33"/>
            <p:cNvSpPr/>
            <p:nvPr/>
          </p:nvSpPr>
          <p:spPr>
            <a:xfrm>
              <a:off x="0" y="0"/>
              <a:ext cx="635000" cy="397188"/>
            </a:xfrm>
            <a:custGeom>
              <a:avLst/>
              <a:gdLst/>
              <a:ahLst/>
              <a:cxnLst/>
              <a:rect l="l" t="t" r="r" b="b"/>
              <a:pathLst>
                <a:path w="635000" h="397188">
                  <a:moveTo>
                    <a:pt x="635000" y="0"/>
                  </a:moveTo>
                  <a:lnTo>
                    <a:pt x="635000" y="282888"/>
                  </a:lnTo>
                  <a:lnTo>
                    <a:pt x="317500" y="397188"/>
                  </a:lnTo>
                  <a:lnTo>
                    <a:pt x="0" y="282888"/>
                  </a:lnTo>
                  <a:lnTo>
                    <a:pt x="0" y="0"/>
                  </a:lnTo>
                  <a:lnTo>
                    <a:pt x="635000" y="0"/>
                  </a:lnTo>
                  <a:close/>
                </a:path>
              </a:pathLst>
            </a:custGeom>
            <a:solidFill>
              <a:srgbClr val="0C0C0C"/>
            </a:solidFill>
          </p:spPr>
        </p:sp>
        <p:sp>
          <p:nvSpPr>
            <p:cNvPr id="34" name="TextBox 34"/>
            <p:cNvSpPr txBox="1"/>
            <p:nvPr/>
          </p:nvSpPr>
          <p:spPr>
            <a:xfrm>
              <a:off x="0" y="-19050"/>
              <a:ext cx="635000" cy="301938"/>
            </a:xfrm>
            <a:prstGeom prst="rect">
              <a:avLst/>
            </a:prstGeom>
          </p:spPr>
          <p:txBody>
            <a:bodyPr lIns="20114" tIns="20114" rIns="20114" bIns="20114" rtlCol="0" anchor="ctr"/>
            <a:lstStyle/>
            <a:p>
              <a:pPr algn="l">
                <a:lnSpc>
                  <a:spcPts val="1508"/>
                </a:lnSpc>
              </a:pPr>
              <a:endParaRPr/>
            </a:p>
          </p:txBody>
        </p:sp>
      </p:grpSp>
      <p:sp>
        <p:nvSpPr>
          <p:cNvPr id="35" name="TextBox 35"/>
          <p:cNvSpPr txBox="1"/>
          <p:nvPr/>
        </p:nvSpPr>
        <p:spPr>
          <a:xfrm>
            <a:off x="895651" y="8807734"/>
            <a:ext cx="719511" cy="706697"/>
          </a:xfrm>
          <a:prstGeom prst="rect">
            <a:avLst/>
          </a:prstGeom>
        </p:spPr>
        <p:txBody>
          <a:bodyPr lIns="0" tIns="0" rIns="0" bIns="0" rtlCol="0" anchor="t">
            <a:spAutoFit/>
          </a:bodyPr>
          <a:lstStyle/>
          <a:p>
            <a:pPr marL="0" lvl="0" indent="0" algn="ctr">
              <a:lnSpc>
                <a:spcPts val="5739"/>
              </a:lnSpc>
              <a:spcBef>
                <a:spcPct val="0"/>
              </a:spcBef>
            </a:pPr>
            <a:r>
              <a:rPr lang="en-US" sz="4099">
                <a:solidFill>
                  <a:srgbClr val="F3F2F3"/>
                </a:solidFill>
                <a:latin typeface="Now Bold"/>
                <a:ea typeface="Now Bold"/>
                <a:cs typeface="Now Bold"/>
                <a:sym typeface="Now Bold"/>
              </a:rPr>
              <a:t>3</a:t>
            </a:r>
          </a:p>
        </p:txBody>
      </p:sp>
      <p:sp>
        <p:nvSpPr>
          <p:cNvPr id="36" name="TextBox 36"/>
          <p:cNvSpPr txBox="1"/>
          <p:nvPr/>
        </p:nvSpPr>
        <p:spPr>
          <a:xfrm>
            <a:off x="2862454" y="4599157"/>
            <a:ext cx="2661718" cy="373835"/>
          </a:xfrm>
          <a:prstGeom prst="rect">
            <a:avLst/>
          </a:prstGeom>
        </p:spPr>
        <p:txBody>
          <a:bodyPr lIns="0" tIns="0" rIns="0" bIns="0" rtlCol="0" anchor="t">
            <a:spAutoFit/>
          </a:bodyPr>
          <a:lstStyle/>
          <a:p>
            <a:pPr algn="l">
              <a:lnSpc>
                <a:spcPts val="3019"/>
              </a:lnSpc>
              <a:spcBef>
                <a:spcPct val="0"/>
              </a:spcBef>
            </a:pPr>
            <a:r>
              <a:rPr lang="en-US" sz="2157">
                <a:solidFill>
                  <a:srgbClr val="050102"/>
                </a:solidFill>
                <a:latin typeface="Source Han Sans JP Heavy"/>
                <a:ea typeface="Source Han Sans JP Heavy"/>
                <a:cs typeface="Source Han Sans JP Heavy"/>
                <a:sym typeface="Source Han Sans JP Heavy"/>
              </a:rPr>
              <a:t>基準と手順の明確化</a:t>
            </a:r>
          </a:p>
        </p:txBody>
      </p:sp>
      <p:sp>
        <p:nvSpPr>
          <p:cNvPr id="37" name="TextBox 37"/>
          <p:cNvSpPr txBox="1"/>
          <p:nvPr/>
        </p:nvSpPr>
        <p:spPr>
          <a:xfrm>
            <a:off x="1985723" y="5311496"/>
            <a:ext cx="4515150" cy="550335"/>
          </a:xfrm>
          <a:prstGeom prst="rect">
            <a:avLst/>
          </a:prstGeom>
        </p:spPr>
        <p:txBody>
          <a:bodyPr lIns="0" tIns="0" rIns="0" bIns="0" rtlCol="0" anchor="t">
            <a:spAutoFit/>
          </a:bodyPr>
          <a:lstStyle/>
          <a:p>
            <a:pPr algn="l">
              <a:lnSpc>
                <a:spcPts val="2271"/>
              </a:lnSpc>
              <a:spcBef>
                <a:spcPct val="0"/>
              </a:spcBef>
            </a:pPr>
            <a:r>
              <a:rPr lang="en-US" sz="1566" spc="148">
                <a:solidFill>
                  <a:srgbClr val="000000"/>
                </a:solidFill>
                <a:latin typeface="Source Han Sans JP"/>
                <a:ea typeface="Source Han Sans JP"/>
                <a:cs typeface="Source Han Sans JP"/>
                <a:sym typeface="Source Han Sans JP"/>
              </a:rPr>
              <a:t>スタッフが共通の理解と知識を持つことで、業務の円滑な遂行が可能になります。</a:t>
            </a:r>
          </a:p>
        </p:txBody>
      </p:sp>
      <p:sp>
        <p:nvSpPr>
          <p:cNvPr id="38" name="Freeform 38"/>
          <p:cNvSpPr/>
          <p:nvPr/>
        </p:nvSpPr>
        <p:spPr>
          <a:xfrm>
            <a:off x="1985723" y="4455436"/>
            <a:ext cx="708903" cy="708903"/>
          </a:xfrm>
          <a:custGeom>
            <a:avLst/>
            <a:gdLst/>
            <a:ahLst/>
            <a:cxnLst/>
            <a:rect l="l" t="t" r="r" b="b"/>
            <a:pathLst>
              <a:path w="708903" h="708903">
                <a:moveTo>
                  <a:pt x="0" y="0"/>
                </a:moveTo>
                <a:lnTo>
                  <a:pt x="708902" y="0"/>
                </a:lnTo>
                <a:lnTo>
                  <a:pt x="708902" y="708902"/>
                </a:lnTo>
                <a:lnTo>
                  <a:pt x="0" y="7089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9" name="TextBox 39"/>
          <p:cNvSpPr txBox="1"/>
          <p:nvPr/>
        </p:nvSpPr>
        <p:spPr>
          <a:xfrm>
            <a:off x="2862454" y="6667119"/>
            <a:ext cx="3474424" cy="373835"/>
          </a:xfrm>
          <a:prstGeom prst="rect">
            <a:avLst/>
          </a:prstGeom>
        </p:spPr>
        <p:txBody>
          <a:bodyPr lIns="0" tIns="0" rIns="0" bIns="0" rtlCol="0" anchor="t">
            <a:spAutoFit/>
          </a:bodyPr>
          <a:lstStyle/>
          <a:p>
            <a:pPr algn="l">
              <a:lnSpc>
                <a:spcPts val="3019"/>
              </a:lnSpc>
              <a:spcBef>
                <a:spcPct val="0"/>
              </a:spcBef>
            </a:pPr>
            <a:r>
              <a:rPr lang="en-US" sz="2157">
                <a:solidFill>
                  <a:srgbClr val="050102"/>
                </a:solidFill>
                <a:latin typeface="Source Han Sans JP Heavy"/>
                <a:ea typeface="Source Han Sans JP Heavy"/>
                <a:cs typeface="Source Han Sans JP Heavy"/>
                <a:sym typeface="Source Han Sans JP Heavy"/>
              </a:rPr>
              <a:t>ケアマネジメントの標準化</a:t>
            </a:r>
          </a:p>
        </p:txBody>
      </p:sp>
      <p:sp>
        <p:nvSpPr>
          <p:cNvPr id="40" name="TextBox 40"/>
          <p:cNvSpPr txBox="1"/>
          <p:nvPr/>
        </p:nvSpPr>
        <p:spPr>
          <a:xfrm>
            <a:off x="1985723" y="7379458"/>
            <a:ext cx="4515150" cy="836085"/>
          </a:xfrm>
          <a:prstGeom prst="rect">
            <a:avLst/>
          </a:prstGeom>
        </p:spPr>
        <p:txBody>
          <a:bodyPr lIns="0" tIns="0" rIns="0" bIns="0" rtlCol="0" anchor="t">
            <a:spAutoFit/>
          </a:bodyPr>
          <a:lstStyle/>
          <a:p>
            <a:pPr algn="l">
              <a:lnSpc>
                <a:spcPts val="2271"/>
              </a:lnSpc>
            </a:pPr>
            <a:r>
              <a:rPr lang="en-US" sz="1566" spc="148">
                <a:solidFill>
                  <a:srgbClr val="000000"/>
                </a:solidFill>
                <a:latin typeface="Source Han Sans JP"/>
                <a:ea typeface="Source Han Sans JP"/>
                <a:cs typeface="Source Han Sans JP"/>
                <a:sym typeface="Source Han Sans JP"/>
              </a:rPr>
              <a:t>ケアマネジメントの標準化による支援の質の向上を目指します。</a:t>
            </a:r>
          </a:p>
          <a:p>
            <a:pPr algn="l">
              <a:lnSpc>
                <a:spcPts val="2271"/>
              </a:lnSpc>
              <a:spcBef>
                <a:spcPct val="0"/>
              </a:spcBef>
            </a:pPr>
            <a:endParaRPr lang="en-US" sz="1566" spc="148">
              <a:solidFill>
                <a:srgbClr val="000000"/>
              </a:solidFill>
              <a:latin typeface="Source Han Sans JP"/>
              <a:ea typeface="Source Han Sans JP"/>
              <a:cs typeface="Source Han Sans JP"/>
              <a:sym typeface="Source Han Sans JP"/>
            </a:endParaRPr>
          </a:p>
        </p:txBody>
      </p:sp>
      <p:sp>
        <p:nvSpPr>
          <p:cNvPr id="41" name="Freeform 41"/>
          <p:cNvSpPr/>
          <p:nvPr/>
        </p:nvSpPr>
        <p:spPr>
          <a:xfrm>
            <a:off x="1985723" y="6520905"/>
            <a:ext cx="713889" cy="713889"/>
          </a:xfrm>
          <a:custGeom>
            <a:avLst/>
            <a:gdLst/>
            <a:ahLst/>
            <a:cxnLst/>
            <a:rect l="l" t="t" r="r" b="b"/>
            <a:pathLst>
              <a:path w="713889" h="713889">
                <a:moveTo>
                  <a:pt x="0" y="0"/>
                </a:moveTo>
                <a:lnTo>
                  <a:pt x="713889" y="0"/>
                </a:lnTo>
                <a:lnTo>
                  <a:pt x="713889" y="713888"/>
                </a:lnTo>
                <a:lnTo>
                  <a:pt x="0" y="7138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2" name="TextBox 42"/>
          <p:cNvSpPr txBox="1"/>
          <p:nvPr/>
        </p:nvSpPr>
        <p:spPr>
          <a:xfrm>
            <a:off x="2862454" y="8593945"/>
            <a:ext cx="3474424" cy="373835"/>
          </a:xfrm>
          <a:prstGeom prst="rect">
            <a:avLst/>
          </a:prstGeom>
        </p:spPr>
        <p:txBody>
          <a:bodyPr lIns="0" tIns="0" rIns="0" bIns="0" rtlCol="0" anchor="t">
            <a:spAutoFit/>
          </a:bodyPr>
          <a:lstStyle/>
          <a:p>
            <a:pPr algn="l">
              <a:lnSpc>
                <a:spcPts val="3019"/>
              </a:lnSpc>
              <a:spcBef>
                <a:spcPct val="0"/>
              </a:spcBef>
            </a:pPr>
            <a:r>
              <a:rPr lang="en-US" sz="2157">
                <a:solidFill>
                  <a:srgbClr val="050102"/>
                </a:solidFill>
                <a:latin typeface="Source Han Sans JP Heavy"/>
                <a:ea typeface="Source Han Sans JP Heavy"/>
                <a:cs typeface="Source Han Sans JP Heavy"/>
                <a:sym typeface="Source Han Sans JP Heavy"/>
              </a:rPr>
              <a:t>業務効率化の促進</a:t>
            </a:r>
          </a:p>
        </p:txBody>
      </p:sp>
      <p:sp>
        <p:nvSpPr>
          <p:cNvPr id="43" name="TextBox 43"/>
          <p:cNvSpPr txBox="1"/>
          <p:nvPr/>
        </p:nvSpPr>
        <p:spPr>
          <a:xfrm>
            <a:off x="1985723" y="9306284"/>
            <a:ext cx="4638146" cy="836085"/>
          </a:xfrm>
          <a:prstGeom prst="rect">
            <a:avLst/>
          </a:prstGeom>
        </p:spPr>
        <p:txBody>
          <a:bodyPr lIns="0" tIns="0" rIns="0" bIns="0" rtlCol="0" anchor="t">
            <a:spAutoFit/>
          </a:bodyPr>
          <a:lstStyle/>
          <a:p>
            <a:pPr algn="l">
              <a:lnSpc>
                <a:spcPts val="2271"/>
              </a:lnSpc>
            </a:pPr>
            <a:r>
              <a:rPr lang="en-US" sz="1566" spc="148">
                <a:solidFill>
                  <a:srgbClr val="000000"/>
                </a:solidFill>
                <a:latin typeface="Source Han Sans JP"/>
                <a:ea typeface="Source Han Sans JP"/>
                <a:cs typeface="Source Han Sans JP"/>
                <a:sym typeface="Source Han Sans JP"/>
              </a:rPr>
              <a:t>業務の効率化を進めることで、スタッフの</a:t>
            </a:r>
          </a:p>
          <a:p>
            <a:pPr algn="l">
              <a:lnSpc>
                <a:spcPts val="2271"/>
              </a:lnSpc>
            </a:pPr>
            <a:r>
              <a:rPr lang="en-US" sz="1566" spc="148">
                <a:solidFill>
                  <a:srgbClr val="000000"/>
                </a:solidFill>
                <a:latin typeface="Source Han Sans JP"/>
                <a:ea typeface="Source Han Sans JP"/>
                <a:cs typeface="Source Han Sans JP"/>
                <a:sym typeface="Source Han Sans JP"/>
              </a:rPr>
              <a:t>負担を軽減し、働きやすい環境を実現します。</a:t>
            </a:r>
          </a:p>
          <a:p>
            <a:pPr algn="l">
              <a:lnSpc>
                <a:spcPts val="2271"/>
              </a:lnSpc>
              <a:spcBef>
                <a:spcPct val="0"/>
              </a:spcBef>
            </a:pPr>
            <a:endParaRPr lang="en-US" sz="1566" spc="148">
              <a:solidFill>
                <a:srgbClr val="000000"/>
              </a:solidFill>
              <a:latin typeface="Source Han Sans JP"/>
              <a:ea typeface="Source Han Sans JP"/>
              <a:cs typeface="Source Han Sans JP"/>
              <a:sym typeface="Source Han Sans JP"/>
            </a:endParaRPr>
          </a:p>
        </p:txBody>
      </p:sp>
      <p:sp>
        <p:nvSpPr>
          <p:cNvPr id="44" name="Freeform 44"/>
          <p:cNvSpPr/>
          <p:nvPr/>
        </p:nvSpPr>
        <p:spPr>
          <a:xfrm>
            <a:off x="1985723" y="8565092"/>
            <a:ext cx="713889" cy="578250"/>
          </a:xfrm>
          <a:custGeom>
            <a:avLst/>
            <a:gdLst/>
            <a:ahLst/>
            <a:cxnLst/>
            <a:rect l="l" t="t" r="r" b="b"/>
            <a:pathLst>
              <a:path w="713889" h="578250">
                <a:moveTo>
                  <a:pt x="0" y="0"/>
                </a:moveTo>
                <a:lnTo>
                  <a:pt x="713889" y="0"/>
                </a:lnTo>
                <a:lnTo>
                  <a:pt x="713889" y="578250"/>
                </a:lnTo>
                <a:lnTo>
                  <a:pt x="0" y="5782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EEE"/>
        </a:solidFill>
        <a:effectLst/>
      </p:bgPr>
    </p:bg>
    <p:spTree>
      <p:nvGrpSpPr>
        <p:cNvPr id="1" name=""/>
        <p:cNvGrpSpPr/>
        <p:nvPr/>
      </p:nvGrpSpPr>
      <p:grpSpPr>
        <a:xfrm>
          <a:off x="0" y="0"/>
          <a:ext cx="0" cy="0"/>
          <a:chOff x="0" y="0"/>
          <a:chExt cx="0" cy="0"/>
        </a:xfrm>
      </p:grpSpPr>
      <p:grpSp>
        <p:nvGrpSpPr>
          <p:cNvPr id="2" name="Group 2"/>
          <p:cNvGrpSpPr/>
          <p:nvPr/>
        </p:nvGrpSpPr>
        <p:grpSpPr>
          <a:xfrm>
            <a:off x="259446" y="253330"/>
            <a:ext cx="7041108" cy="10189867"/>
            <a:chOff x="0" y="0"/>
            <a:chExt cx="4485999" cy="6492122"/>
          </a:xfrm>
        </p:grpSpPr>
        <p:sp>
          <p:nvSpPr>
            <p:cNvPr id="3" name="Freeform 3"/>
            <p:cNvSpPr/>
            <p:nvPr/>
          </p:nvSpPr>
          <p:spPr>
            <a:xfrm>
              <a:off x="0" y="0"/>
              <a:ext cx="4485999" cy="6492122"/>
            </a:xfrm>
            <a:custGeom>
              <a:avLst/>
              <a:gdLst/>
              <a:ahLst/>
              <a:cxnLst/>
              <a:rect l="l" t="t" r="r" b="b"/>
              <a:pathLst>
                <a:path w="4485999" h="6492122">
                  <a:moveTo>
                    <a:pt x="0" y="0"/>
                  </a:moveTo>
                  <a:lnTo>
                    <a:pt x="4485999" y="0"/>
                  </a:lnTo>
                  <a:lnTo>
                    <a:pt x="4485999" y="6492122"/>
                  </a:lnTo>
                  <a:lnTo>
                    <a:pt x="0" y="6492122"/>
                  </a:lnTo>
                  <a:close/>
                </a:path>
              </a:pathLst>
            </a:custGeom>
            <a:solidFill>
              <a:srgbClr val="F1EEEE"/>
            </a:solidFill>
            <a:ln w="28575" cap="sq">
              <a:solidFill>
                <a:srgbClr val="050102"/>
              </a:solidFill>
              <a:prstDash val="solid"/>
              <a:miter/>
            </a:ln>
          </p:spPr>
        </p:sp>
        <p:sp>
          <p:nvSpPr>
            <p:cNvPr id="4" name="TextBox 4"/>
            <p:cNvSpPr txBox="1"/>
            <p:nvPr/>
          </p:nvSpPr>
          <p:spPr>
            <a:xfrm>
              <a:off x="0" y="-19050"/>
              <a:ext cx="4485999" cy="6511172"/>
            </a:xfrm>
            <a:prstGeom prst="rect">
              <a:avLst/>
            </a:prstGeom>
          </p:spPr>
          <p:txBody>
            <a:bodyPr lIns="21000" tIns="21000" rIns="21000" bIns="21000" rtlCol="0" anchor="ctr"/>
            <a:lstStyle/>
            <a:p>
              <a:pPr marL="0" lvl="0" indent="0" algn="ctr">
                <a:lnSpc>
                  <a:spcPts val="1508"/>
                </a:lnSpc>
                <a:spcBef>
                  <a:spcPct val="0"/>
                </a:spcBef>
              </a:pPr>
              <a:endParaRPr/>
            </a:p>
          </p:txBody>
        </p:sp>
      </p:grpSp>
      <p:grpSp>
        <p:nvGrpSpPr>
          <p:cNvPr id="5" name="Group 5"/>
          <p:cNvGrpSpPr/>
          <p:nvPr/>
        </p:nvGrpSpPr>
        <p:grpSpPr>
          <a:xfrm>
            <a:off x="259446" y="223430"/>
            <a:ext cx="7041107" cy="879498"/>
            <a:chOff x="0" y="-39867"/>
            <a:chExt cx="9388144" cy="1172663"/>
          </a:xfrm>
        </p:grpSpPr>
        <p:grpSp>
          <p:nvGrpSpPr>
            <p:cNvPr id="6" name="Group 6"/>
            <p:cNvGrpSpPr/>
            <p:nvPr/>
          </p:nvGrpSpPr>
          <p:grpSpPr>
            <a:xfrm>
              <a:off x="296138" y="0"/>
              <a:ext cx="9092006" cy="1117039"/>
              <a:chOff x="0" y="0"/>
              <a:chExt cx="4344493" cy="533762"/>
            </a:xfrm>
          </p:grpSpPr>
          <p:sp>
            <p:nvSpPr>
              <p:cNvPr id="7" name="Freeform 7"/>
              <p:cNvSpPr/>
              <p:nvPr/>
            </p:nvSpPr>
            <p:spPr>
              <a:xfrm>
                <a:off x="0" y="0"/>
                <a:ext cx="4344493" cy="533762"/>
              </a:xfrm>
              <a:custGeom>
                <a:avLst/>
                <a:gdLst/>
                <a:ahLst/>
                <a:cxnLst/>
                <a:rect l="l" t="t" r="r" b="b"/>
                <a:pathLst>
                  <a:path w="4344493" h="533762">
                    <a:moveTo>
                      <a:pt x="0" y="0"/>
                    </a:moveTo>
                    <a:lnTo>
                      <a:pt x="4344493" y="0"/>
                    </a:lnTo>
                    <a:lnTo>
                      <a:pt x="4344493" y="533762"/>
                    </a:lnTo>
                    <a:lnTo>
                      <a:pt x="0" y="533762"/>
                    </a:lnTo>
                    <a:close/>
                  </a:path>
                </a:pathLst>
              </a:custGeom>
              <a:solidFill>
                <a:srgbClr val="F1EEEE"/>
              </a:solidFill>
              <a:ln w="28575" cap="sq">
                <a:solidFill>
                  <a:srgbClr val="050102"/>
                </a:solidFill>
                <a:prstDash val="solid"/>
                <a:miter/>
              </a:ln>
            </p:spPr>
          </p:sp>
          <p:sp>
            <p:nvSpPr>
              <p:cNvPr id="8" name="TextBox 8"/>
              <p:cNvSpPr txBox="1"/>
              <p:nvPr/>
            </p:nvSpPr>
            <p:spPr>
              <a:xfrm>
                <a:off x="0" y="-47625"/>
                <a:ext cx="4344493" cy="581387"/>
              </a:xfrm>
              <a:prstGeom prst="rect">
                <a:avLst/>
              </a:prstGeom>
            </p:spPr>
            <p:txBody>
              <a:bodyPr lIns="21000" tIns="21000" rIns="21000" bIns="21000" rtlCol="0" anchor="ctr"/>
              <a:lstStyle/>
              <a:p>
                <a:pPr marL="0" lvl="0" indent="0" algn="just">
                  <a:lnSpc>
                    <a:spcPts val="2813"/>
                  </a:lnSpc>
                  <a:spcBef>
                    <a:spcPct val="0"/>
                  </a:spcBef>
                </a:pPr>
                <a:r>
                  <a:rPr lang="en-US" sz="1940" spc="184">
                    <a:solidFill>
                      <a:srgbClr val="050102"/>
                    </a:solidFill>
                    <a:latin typeface="Source Han Sans JP Bold"/>
                    <a:ea typeface="Source Han Sans JP Bold"/>
                    <a:cs typeface="Source Han Sans JP Bold"/>
                    <a:sym typeface="Source Han Sans JP Bold"/>
                  </a:rPr>
                  <a:t>　　　02　ケアマネジメントプロセスの全体像</a:t>
                </a:r>
              </a:p>
            </p:txBody>
          </p:sp>
        </p:grpSp>
        <p:grpSp>
          <p:nvGrpSpPr>
            <p:cNvPr id="9" name="Group 9"/>
            <p:cNvGrpSpPr/>
            <p:nvPr/>
          </p:nvGrpSpPr>
          <p:grpSpPr>
            <a:xfrm>
              <a:off x="0" y="-39867"/>
              <a:ext cx="296138" cy="1172663"/>
              <a:chOff x="0" y="-19050"/>
              <a:chExt cx="141506" cy="560341"/>
            </a:xfrm>
          </p:grpSpPr>
          <p:sp>
            <p:nvSpPr>
              <p:cNvPr id="10" name="Freeform 10"/>
              <p:cNvSpPr/>
              <p:nvPr/>
            </p:nvSpPr>
            <p:spPr>
              <a:xfrm>
                <a:off x="0" y="-2"/>
                <a:ext cx="141506" cy="541293"/>
              </a:xfrm>
              <a:custGeom>
                <a:avLst/>
                <a:gdLst/>
                <a:ahLst/>
                <a:cxnLst/>
                <a:rect l="l" t="t" r="r" b="b"/>
                <a:pathLst>
                  <a:path w="141506" h="533762">
                    <a:moveTo>
                      <a:pt x="0" y="0"/>
                    </a:moveTo>
                    <a:lnTo>
                      <a:pt x="141506" y="0"/>
                    </a:lnTo>
                    <a:lnTo>
                      <a:pt x="141506" y="533762"/>
                    </a:lnTo>
                    <a:lnTo>
                      <a:pt x="0" y="533762"/>
                    </a:lnTo>
                    <a:close/>
                  </a:path>
                </a:pathLst>
              </a:custGeom>
              <a:solidFill>
                <a:srgbClr val="050102"/>
              </a:solidFill>
            </p:spPr>
          </p:sp>
          <p:sp>
            <p:nvSpPr>
              <p:cNvPr id="11" name="TextBox 11"/>
              <p:cNvSpPr txBox="1"/>
              <p:nvPr/>
            </p:nvSpPr>
            <p:spPr>
              <a:xfrm>
                <a:off x="0" y="-19050"/>
                <a:ext cx="141506" cy="552812"/>
              </a:xfrm>
              <a:prstGeom prst="rect">
                <a:avLst/>
              </a:prstGeom>
            </p:spPr>
            <p:txBody>
              <a:bodyPr lIns="21000" tIns="21000" rIns="21000" bIns="21000" rtlCol="0" anchor="ctr"/>
              <a:lstStyle/>
              <a:p>
                <a:pPr algn="ctr">
                  <a:lnSpc>
                    <a:spcPts val="1508"/>
                  </a:lnSpc>
                </a:pPr>
                <a:endParaRPr/>
              </a:p>
            </p:txBody>
          </p:sp>
        </p:grpSp>
      </p:grpSp>
      <p:sp>
        <p:nvSpPr>
          <p:cNvPr id="12" name="Freeform 12"/>
          <p:cNvSpPr/>
          <p:nvPr/>
        </p:nvSpPr>
        <p:spPr>
          <a:xfrm>
            <a:off x="579493" y="374691"/>
            <a:ext cx="595059" cy="595059"/>
          </a:xfrm>
          <a:custGeom>
            <a:avLst/>
            <a:gdLst/>
            <a:ahLst/>
            <a:cxnLst/>
            <a:rect l="l" t="t" r="r" b="b"/>
            <a:pathLst>
              <a:path w="595059" h="595059">
                <a:moveTo>
                  <a:pt x="0" y="0"/>
                </a:moveTo>
                <a:lnTo>
                  <a:pt x="595060" y="0"/>
                </a:lnTo>
                <a:lnTo>
                  <a:pt x="595060" y="595059"/>
                </a:lnTo>
                <a:lnTo>
                  <a:pt x="0" y="5950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7" name="TextBox 37"/>
          <p:cNvSpPr txBox="1"/>
          <p:nvPr/>
        </p:nvSpPr>
        <p:spPr>
          <a:xfrm>
            <a:off x="667747" y="1353030"/>
            <a:ext cx="6224507" cy="575945"/>
          </a:xfrm>
          <a:prstGeom prst="rect">
            <a:avLst/>
          </a:prstGeom>
        </p:spPr>
        <p:txBody>
          <a:bodyPr lIns="0" tIns="0" rIns="0" bIns="0" rtlCol="0" anchor="t">
            <a:spAutoFit/>
          </a:bodyPr>
          <a:lstStyle/>
          <a:p>
            <a:pPr algn="l">
              <a:lnSpc>
                <a:spcPts val="2379"/>
              </a:lnSpc>
            </a:pPr>
            <a:r>
              <a:rPr lang="en-US" sz="1699">
                <a:solidFill>
                  <a:srgbClr val="000000"/>
                </a:solidFill>
                <a:latin typeface="Source Han Sans JP"/>
                <a:ea typeface="Source Han Sans JP"/>
                <a:cs typeface="Source Han Sans JP"/>
                <a:sym typeface="Source Han Sans JP"/>
              </a:rPr>
              <a:t>　ケアマネジメントは、利用者のニーズに基づき、適切なケアを提供するために一連のプロセスを経て進行します。</a:t>
            </a:r>
          </a:p>
        </p:txBody>
      </p:sp>
      <p:sp>
        <p:nvSpPr>
          <p:cNvPr id="38" name="TextBox 38"/>
          <p:cNvSpPr txBox="1"/>
          <p:nvPr/>
        </p:nvSpPr>
        <p:spPr>
          <a:xfrm>
            <a:off x="756000" y="8066666"/>
            <a:ext cx="6224507" cy="1461770"/>
          </a:xfrm>
          <a:prstGeom prst="rect">
            <a:avLst/>
          </a:prstGeom>
        </p:spPr>
        <p:txBody>
          <a:bodyPr lIns="0" tIns="0" rIns="0" bIns="0" rtlCol="0" anchor="t">
            <a:spAutoFit/>
          </a:bodyPr>
          <a:lstStyle/>
          <a:p>
            <a:pPr algn="l">
              <a:lnSpc>
                <a:spcPts val="2379"/>
              </a:lnSpc>
            </a:pPr>
            <a:r>
              <a:rPr lang="en-US" sz="1699">
                <a:solidFill>
                  <a:srgbClr val="000000"/>
                </a:solidFill>
                <a:latin typeface="Source Han Sans JP"/>
                <a:ea typeface="Source Han Sans JP"/>
                <a:cs typeface="Source Han Sans JP"/>
                <a:sym typeface="Source Han Sans JP"/>
              </a:rPr>
              <a:t>　各プロセスは常に独立して行われるわけではなく、</a:t>
            </a:r>
          </a:p>
          <a:p>
            <a:pPr marL="367027" lvl="1" indent="-183514" algn="l">
              <a:lnSpc>
                <a:spcPts val="2379"/>
              </a:lnSpc>
              <a:buFont typeface="Arial"/>
              <a:buChar char="•"/>
            </a:pPr>
            <a:r>
              <a:rPr lang="en-US" sz="1699">
                <a:solidFill>
                  <a:srgbClr val="000000"/>
                </a:solidFill>
                <a:latin typeface="Source Han Sans JP"/>
                <a:ea typeface="Source Han Sans JP"/>
                <a:cs typeface="Source Han Sans JP"/>
                <a:sym typeface="Source Han Sans JP"/>
              </a:rPr>
              <a:t>インテークと契約</a:t>
            </a:r>
          </a:p>
          <a:p>
            <a:pPr marL="367027" lvl="1" indent="-183514" algn="l">
              <a:lnSpc>
                <a:spcPts val="2379"/>
              </a:lnSpc>
              <a:buFont typeface="Arial"/>
              <a:buChar char="•"/>
            </a:pPr>
            <a:r>
              <a:rPr lang="en-US" sz="1699">
                <a:solidFill>
                  <a:srgbClr val="000000"/>
                </a:solidFill>
                <a:latin typeface="Source Han Sans JP"/>
                <a:ea typeface="Source Han Sans JP"/>
                <a:cs typeface="Source Han Sans JP"/>
                <a:sym typeface="Source Han Sans JP"/>
              </a:rPr>
              <a:t>インテークとアセスメント</a:t>
            </a:r>
          </a:p>
          <a:p>
            <a:pPr marL="367027" lvl="1" indent="-183514" algn="l">
              <a:lnSpc>
                <a:spcPts val="2379"/>
              </a:lnSpc>
              <a:buFont typeface="Arial"/>
              <a:buChar char="•"/>
            </a:pPr>
            <a:r>
              <a:rPr lang="en-US" sz="1699">
                <a:solidFill>
                  <a:srgbClr val="000000"/>
                </a:solidFill>
                <a:latin typeface="Source Han Sans JP"/>
                <a:ea typeface="Source Han Sans JP"/>
                <a:cs typeface="Source Han Sans JP"/>
                <a:sym typeface="Source Han Sans JP"/>
              </a:rPr>
              <a:t>モニタリングと再アセスメント</a:t>
            </a:r>
          </a:p>
          <a:p>
            <a:pPr algn="l">
              <a:lnSpc>
                <a:spcPts val="2379"/>
              </a:lnSpc>
            </a:pPr>
            <a:r>
              <a:rPr lang="en-US" sz="1699">
                <a:solidFill>
                  <a:srgbClr val="000000"/>
                </a:solidFill>
                <a:latin typeface="Source Han Sans JP"/>
                <a:ea typeface="Source Han Sans JP"/>
                <a:cs typeface="Source Han Sans JP"/>
                <a:sym typeface="Source Han Sans JP"/>
              </a:rPr>
              <a:t>などが同時に進行することもあります。</a:t>
            </a:r>
          </a:p>
        </p:txBody>
      </p:sp>
      <p:pic>
        <p:nvPicPr>
          <p:cNvPr id="41" name="図 40">
            <a:extLst>
              <a:ext uri="{FF2B5EF4-FFF2-40B4-BE49-F238E27FC236}">
                <a16:creationId xmlns:a16="http://schemas.microsoft.com/office/drawing/2014/main" id="{F66B17BF-6D25-DC83-EB42-E08B5F6BD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72" y="2179014"/>
            <a:ext cx="6718655" cy="5293184"/>
          </a:xfrm>
          <a:prstGeom prst="rect">
            <a:avLst/>
          </a:prstGeom>
        </p:spPr>
      </p:pic>
      <p:sp>
        <p:nvSpPr>
          <p:cNvPr id="42" name="TextBox 34">
            <a:extLst>
              <a:ext uri="{FF2B5EF4-FFF2-40B4-BE49-F238E27FC236}">
                <a16:creationId xmlns:a16="http://schemas.microsoft.com/office/drawing/2014/main" id="{F1CCFA1D-B2E1-CA23-31FC-3A57FBE81D1E}"/>
              </a:ext>
            </a:extLst>
          </p:cNvPr>
          <p:cNvSpPr txBox="1"/>
          <p:nvPr/>
        </p:nvSpPr>
        <p:spPr>
          <a:xfrm>
            <a:off x="252771" y="10440070"/>
            <a:ext cx="7041108" cy="264160"/>
          </a:xfrm>
          <a:prstGeom prst="rect">
            <a:avLst/>
          </a:prstGeom>
        </p:spPr>
        <p:txBody>
          <a:bodyPr lIns="0" tIns="0" rIns="0" bIns="0" rtlCol="0" anchor="t">
            <a:spAutoFit/>
          </a:bodyPr>
          <a:lstStyle/>
          <a:p>
            <a:pPr algn="ctr">
              <a:lnSpc>
                <a:spcPts val="2239"/>
              </a:lnSpc>
            </a:pPr>
            <a:r>
              <a:rPr lang="en-US" sz="1599" dirty="0">
                <a:solidFill>
                  <a:srgbClr val="050102"/>
                </a:solidFill>
                <a:latin typeface="Source Han Sans JP Bold"/>
                <a:ea typeface="Source Han Sans JP Bold"/>
                <a:cs typeface="Source Han Sans JP Bold"/>
                <a:sym typeface="Source Han Sans JP Bold"/>
              </a:rPr>
              <a:t>― </a:t>
            </a:r>
            <a:r>
              <a:rPr lang="en-US" altLang="ja-JP" sz="1599" dirty="0">
                <a:solidFill>
                  <a:srgbClr val="050102"/>
                </a:solidFill>
                <a:latin typeface="Source Han Sans JP Bold"/>
                <a:ea typeface="Source Han Sans JP Bold"/>
                <a:cs typeface="Source Han Sans JP Bold"/>
                <a:sym typeface="Source Han Sans JP Bold"/>
              </a:rPr>
              <a:t>4</a:t>
            </a:r>
            <a:r>
              <a:rPr lang="en-US" sz="1599" dirty="0">
                <a:solidFill>
                  <a:srgbClr val="050102"/>
                </a:solidFill>
                <a:latin typeface="Source Han Sans JP Bold"/>
                <a:ea typeface="Source Han Sans JP Bold"/>
                <a:cs typeface="Source Han Sans JP Bold"/>
                <a:sym typeface="Source Han Sans JP Bold"/>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EEEE"/>
        </a:solidFill>
        <a:effectLst/>
      </p:bgPr>
    </p:bg>
    <p:spTree>
      <p:nvGrpSpPr>
        <p:cNvPr id="1" name=""/>
        <p:cNvGrpSpPr/>
        <p:nvPr/>
      </p:nvGrpSpPr>
      <p:grpSpPr>
        <a:xfrm>
          <a:off x="0" y="0"/>
          <a:ext cx="0" cy="0"/>
          <a:chOff x="0" y="0"/>
          <a:chExt cx="0" cy="0"/>
        </a:xfrm>
      </p:grpSpPr>
      <p:grpSp>
        <p:nvGrpSpPr>
          <p:cNvPr id="110" name="Group 2">
            <a:extLst>
              <a:ext uri="{FF2B5EF4-FFF2-40B4-BE49-F238E27FC236}">
                <a16:creationId xmlns:a16="http://schemas.microsoft.com/office/drawing/2014/main" id="{D84C13E4-4934-700D-9AB7-52AE987BBF78}"/>
              </a:ext>
            </a:extLst>
          </p:cNvPr>
          <p:cNvGrpSpPr/>
          <p:nvPr/>
        </p:nvGrpSpPr>
        <p:grpSpPr>
          <a:xfrm>
            <a:off x="257696" y="246824"/>
            <a:ext cx="7041108" cy="10189867"/>
            <a:chOff x="0" y="0"/>
            <a:chExt cx="4485999" cy="6492122"/>
          </a:xfrm>
        </p:grpSpPr>
        <p:sp>
          <p:nvSpPr>
            <p:cNvPr id="220" name="Freeform 3">
              <a:extLst>
                <a:ext uri="{FF2B5EF4-FFF2-40B4-BE49-F238E27FC236}">
                  <a16:creationId xmlns:a16="http://schemas.microsoft.com/office/drawing/2014/main" id="{2C66A377-8154-FCD0-9CE6-B0C427A5F9E2}"/>
                </a:ext>
              </a:extLst>
            </p:cNvPr>
            <p:cNvSpPr/>
            <p:nvPr/>
          </p:nvSpPr>
          <p:spPr>
            <a:xfrm>
              <a:off x="0" y="0"/>
              <a:ext cx="4485999" cy="6492122"/>
            </a:xfrm>
            <a:custGeom>
              <a:avLst/>
              <a:gdLst/>
              <a:ahLst/>
              <a:cxnLst/>
              <a:rect l="l" t="t" r="r" b="b"/>
              <a:pathLst>
                <a:path w="4485999" h="6492122">
                  <a:moveTo>
                    <a:pt x="0" y="0"/>
                  </a:moveTo>
                  <a:lnTo>
                    <a:pt x="4485999" y="0"/>
                  </a:lnTo>
                  <a:lnTo>
                    <a:pt x="4485999" y="6492122"/>
                  </a:lnTo>
                  <a:lnTo>
                    <a:pt x="0" y="6492122"/>
                  </a:lnTo>
                  <a:close/>
                </a:path>
              </a:pathLst>
            </a:custGeom>
            <a:solidFill>
              <a:srgbClr val="F1EEEE"/>
            </a:solidFill>
            <a:ln w="28575" cap="sq">
              <a:solidFill>
                <a:srgbClr val="050102"/>
              </a:solidFill>
              <a:prstDash val="solid"/>
              <a:miter/>
            </a:ln>
          </p:spPr>
        </p:sp>
        <p:sp>
          <p:nvSpPr>
            <p:cNvPr id="221" name="TextBox 4">
              <a:extLst>
                <a:ext uri="{FF2B5EF4-FFF2-40B4-BE49-F238E27FC236}">
                  <a16:creationId xmlns:a16="http://schemas.microsoft.com/office/drawing/2014/main" id="{D15BF289-83DF-E4E6-B0C1-BDD4DBE19BE7}"/>
                </a:ext>
              </a:extLst>
            </p:cNvPr>
            <p:cNvSpPr txBox="1"/>
            <p:nvPr/>
          </p:nvSpPr>
          <p:spPr>
            <a:xfrm>
              <a:off x="0" y="-19050"/>
              <a:ext cx="4485999" cy="6511172"/>
            </a:xfrm>
            <a:prstGeom prst="rect">
              <a:avLst/>
            </a:prstGeom>
          </p:spPr>
          <p:txBody>
            <a:bodyPr lIns="21000" tIns="21000" rIns="21000" bIns="21000" rtlCol="0" anchor="ctr"/>
            <a:lstStyle/>
            <a:p>
              <a:pPr marL="0" lvl="0" indent="0" algn="ctr">
                <a:lnSpc>
                  <a:spcPts val="1508"/>
                </a:lnSpc>
                <a:spcBef>
                  <a:spcPct val="0"/>
                </a:spcBef>
              </a:pPr>
              <a:endParaRPr/>
            </a:p>
          </p:txBody>
        </p:sp>
      </p:grpSp>
      <p:sp>
        <p:nvSpPr>
          <p:cNvPr id="226" name="TextBox 11">
            <a:extLst>
              <a:ext uri="{FF2B5EF4-FFF2-40B4-BE49-F238E27FC236}">
                <a16:creationId xmlns:a16="http://schemas.microsoft.com/office/drawing/2014/main" id="{4E235C88-1FAA-6209-7233-DD889594B63D}"/>
              </a:ext>
            </a:extLst>
          </p:cNvPr>
          <p:cNvSpPr txBox="1"/>
          <p:nvPr/>
        </p:nvSpPr>
        <p:spPr>
          <a:xfrm>
            <a:off x="273573" y="219945"/>
            <a:ext cx="222103" cy="867680"/>
          </a:xfrm>
          <a:prstGeom prst="rect">
            <a:avLst/>
          </a:prstGeom>
        </p:spPr>
        <p:txBody>
          <a:bodyPr lIns="21000" tIns="21000" rIns="21000" bIns="21000" rtlCol="0" anchor="ctr"/>
          <a:lstStyle/>
          <a:p>
            <a:pPr algn="ctr">
              <a:lnSpc>
                <a:spcPts val="1508"/>
              </a:lnSpc>
            </a:pPr>
            <a:endParaRPr/>
          </a:p>
        </p:txBody>
      </p:sp>
      <p:sp>
        <p:nvSpPr>
          <p:cNvPr id="230" name="TextBox 13">
            <a:extLst>
              <a:ext uri="{FF2B5EF4-FFF2-40B4-BE49-F238E27FC236}">
                <a16:creationId xmlns:a16="http://schemas.microsoft.com/office/drawing/2014/main" id="{A9FE22CA-F935-5D0E-3929-C919B436D3A9}"/>
              </a:ext>
            </a:extLst>
          </p:cNvPr>
          <p:cNvSpPr txBox="1"/>
          <p:nvPr/>
        </p:nvSpPr>
        <p:spPr>
          <a:xfrm>
            <a:off x="667747" y="1346294"/>
            <a:ext cx="6224507" cy="4288418"/>
          </a:xfrm>
          <a:prstGeom prst="rect">
            <a:avLst/>
          </a:prstGeom>
        </p:spPr>
        <p:txBody>
          <a:bodyPr wrap="square" lIns="0" tIns="0" rIns="0" bIns="0" rtlCol="0" anchor="t">
            <a:spAutoFit/>
          </a:bodyPr>
          <a:lstStyle/>
          <a:p>
            <a:pPr algn="l">
              <a:lnSpc>
                <a:spcPts val="2379"/>
              </a:lnSpc>
            </a:pPr>
            <a:r>
              <a:rPr lang="en-US" sz="1699" dirty="0">
                <a:solidFill>
                  <a:srgbClr val="000000"/>
                </a:solidFill>
                <a:latin typeface="Source Han Sans JP"/>
                <a:ea typeface="Source Han Sans JP"/>
                <a:cs typeface="Source Han Sans JP"/>
                <a:sym typeface="Source Han Sans JP"/>
              </a:rPr>
              <a:t>　インテークは、ケアマネジメントプロセスの最初の段階であり利用者やその家族との面談を通じて基本情報を収集します。</a:t>
            </a:r>
          </a:p>
          <a:p>
            <a:pPr algn="l">
              <a:lnSpc>
                <a:spcPts val="2379"/>
              </a:lnSpc>
            </a:pPr>
            <a:r>
              <a:rPr lang="en-US" sz="1699" dirty="0">
                <a:solidFill>
                  <a:srgbClr val="000000"/>
                </a:solidFill>
                <a:latin typeface="Source Han Sans JP"/>
                <a:ea typeface="Source Han Sans JP"/>
                <a:cs typeface="Source Han Sans JP"/>
                <a:sym typeface="Source Han Sans JP"/>
              </a:rPr>
              <a:t>　インテークでは、以下の情報収集及び確認を行います。</a:t>
            </a:r>
          </a:p>
          <a:p>
            <a:pPr marL="367027" lvl="1" indent="-183514" algn="l">
              <a:lnSpc>
                <a:spcPts val="2379"/>
              </a:lnSpc>
              <a:buFont typeface="Arial"/>
              <a:buChar char="•"/>
            </a:pPr>
            <a:r>
              <a:rPr lang="en-US" sz="1699" dirty="0">
                <a:solidFill>
                  <a:srgbClr val="000000"/>
                </a:solidFill>
                <a:latin typeface="Source Han Sans JP"/>
                <a:ea typeface="Source Han Sans JP"/>
                <a:cs typeface="Source Han Sans JP"/>
                <a:sym typeface="Source Han Sans JP"/>
              </a:rPr>
              <a:t>生活状況: 利用者の日常生活の状況や居住環境</a:t>
            </a:r>
          </a:p>
          <a:p>
            <a:pPr marL="367027" lvl="1" indent="-183514" algn="l">
              <a:lnSpc>
                <a:spcPts val="2379"/>
              </a:lnSpc>
              <a:buFont typeface="Arial"/>
              <a:buChar char="•"/>
            </a:pPr>
            <a:r>
              <a:rPr lang="en-US" sz="1699" dirty="0">
                <a:solidFill>
                  <a:srgbClr val="000000"/>
                </a:solidFill>
                <a:latin typeface="Source Han Sans JP"/>
                <a:ea typeface="Source Han Sans JP"/>
                <a:cs typeface="Source Han Sans JP"/>
                <a:sym typeface="Source Han Sans JP"/>
              </a:rPr>
              <a:t>健康状態: 利用者の身体的・精神的な健康状態や医療ニーズ</a:t>
            </a:r>
          </a:p>
          <a:p>
            <a:pPr marL="367027" lvl="1" indent="-183514" algn="l">
              <a:lnSpc>
                <a:spcPts val="2379"/>
              </a:lnSpc>
              <a:buFont typeface="Arial"/>
              <a:buChar char="•"/>
            </a:pPr>
            <a:r>
              <a:rPr lang="en-US" sz="1699" dirty="0">
                <a:solidFill>
                  <a:srgbClr val="000000"/>
                </a:solidFill>
                <a:latin typeface="Source Han Sans JP"/>
                <a:ea typeface="Source Han Sans JP"/>
                <a:cs typeface="Source Han Sans JP"/>
                <a:sym typeface="Source Han Sans JP"/>
              </a:rPr>
              <a:t>家族のサポート体制: 家族や親族が提供できる支援の範囲や頻度</a:t>
            </a:r>
          </a:p>
          <a:p>
            <a:pPr marL="367027" lvl="1" indent="-183514" algn="l">
              <a:lnSpc>
                <a:spcPts val="2379"/>
              </a:lnSpc>
              <a:buFont typeface="Arial"/>
              <a:buChar char="•"/>
            </a:pPr>
            <a:r>
              <a:rPr lang="en-US" sz="1699" dirty="0">
                <a:solidFill>
                  <a:srgbClr val="000000"/>
                </a:solidFill>
                <a:latin typeface="Source Han Sans JP"/>
                <a:ea typeface="Source Han Sans JP"/>
                <a:cs typeface="Source Han Sans JP"/>
                <a:sym typeface="Source Han Sans JP"/>
              </a:rPr>
              <a:t>スクリーニング: 利用者や家族が抱えている問題や要望、　ケアマネジメントの対象かどうかの確認</a:t>
            </a:r>
          </a:p>
          <a:p>
            <a:pPr algn="l">
              <a:lnSpc>
                <a:spcPts val="2379"/>
              </a:lnSpc>
            </a:pPr>
            <a:endParaRPr lang="en-US" sz="1699" dirty="0">
              <a:solidFill>
                <a:srgbClr val="000000"/>
              </a:solidFill>
              <a:latin typeface="Source Han Sans JP"/>
              <a:ea typeface="Source Han Sans JP"/>
              <a:cs typeface="Source Han Sans JP"/>
              <a:sym typeface="Source Han Sans JP"/>
            </a:endParaRPr>
          </a:p>
          <a:p>
            <a:pPr algn="l">
              <a:lnSpc>
                <a:spcPts val="2379"/>
              </a:lnSpc>
            </a:pPr>
            <a:r>
              <a:rPr lang="en-US" sz="1699" dirty="0">
                <a:solidFill>
                  <a:srgbClr val="000000"/>
                </a:solidFill>
                <a:latin typeface="Source Han Sans JP"/>
                <a:ea typeface="Source Han Sans JP"/>
                <a:cs typeface="Source Han Sans JP"/>
                <a:sym typeface="Source Han Sans JP"/>
              </a:rPr>
              <a:t>　また、インテークの段階でケアマネジャーの役割を明確に伝えることは重要です。利用者やその家族がケアマネジャーの役割や責任を理解することで、双方の信頼関係が深まり、円滑なケアマネジメントが実現しやすくなります。</a:t>
            </a:r>
          </a:p>
        </p:txBody>
      </p:sp>
      <p:grpSp>
        <p:nvGrpSpPr>
          <p:cNvPr id="231" name="Group 14">
            <a:extLst>
              <a:ext uri="{FF2B5EF4-FFF2-40B4-BE49-F238E27FC236}">
                <a16:creationId xmlns:a16="http://schemas.microsoft.com/office/drawing/2014/main" id="{5BA5F042-BF5C-FA25-7CA6-25337EE22020}"/>
              </a:ext>
            </a:extLst>
          </p:cNvPr>
          <p:cNvGrpSpPr/>
          <p:nvPr/>
        </p:nvGrpSpPr>
        <p:grpSpPr>
          <a:xfrm>
            <a:off x="320058" y="5851286"/>
            <a:ext cx="6916384" cy="4371300"/>
            <a:chOff x="0" y="-91924"/>
            <a:chExt cx="9221845" cy="5828400"/>
          </a:xfrm>
        </p:grpSpPr>
        <p:grpSp>
          <p:nvGrpSpPr>
            <p:cNvPr id="232" name="Group 15">
              <a:extLst>
                <a:ext uri="{FF2B5EF4-FFF2-40B4-BE49-F238E27FC236}">
                  <a16:creationId xmlns:a16="http://schemas.microsoft.com/office/drawing/2014/main" id="{4B5863F2-5667-3E4D-6A9F-5FE8F5FE5B9A}"/>
                </a:ext>
              </a:extLst>
            </p:cNvPr>
            <p:cNvGrpSpPr/>
            <p:nvPr/>
          </p:nvGrpSpPr>
          <p:grpSpPr>
            <a:xfrm>
              <a:off x="0" y="2692131"/>
              <a:ext cx="1443820" cy="1492054"/>
              <a:chOff x="0" y="0"/>
              <a:chExt cx="967355" cy="999672"/>
            </a:xfrm>
          </p:grpSpPr>
          <p:sp>
            <p:nvSpPr>
              <p:cNvPr id="324" name="Freeform 16">
                <a:extLst>
                  <a:ext uri="{FF2B5EF4-FFF2-40B4-BE49-F238E27FC236}">
                    <a16:creationId xmlns:a16="http://schemas.microsoft.com/office/drawing/2014/main" id="{18DB1F52-D4C6-43B0-68CB-67850CCCA2CC}"/>
                  </a:ext>
                </a:extLst>
              </p:cNvPr>
              <p:cNvSpPr/>
              <p:nvPr/>
            </p:nvSpPr>
            <p:spPr>
              <a:xfrm>
                <a:off x="0" y="0"/>
                <a:ext cx="967355" cy="999672"/>
              </a:xfrm>
              <a:custGeom>
                <a:avLst/>
                <a:gdLst/>
                <a:ahLst/>
                <a:cxnLst/>
                <a:rect l="l" t="t" r="r" b="b"/>
                <a:pathLst>
                  <a:path w="967355" h="999672">
                    <a:moveTo>
                      <a:pt x="71495" y="0"/>
                    </a:moveTo>
                    <a:lnTo>
                      <a:pt x="895861" y="0"/>
                    </a:lnTo>
                    <a:cubicBezTo>
                      <a:pt x="935346" y="0"/>
                      <a:pt x="967355" y="32009"/>
                      <a:pt x="967355" y="71495"/>
                    </a:cubicBezTo>
                    <a:lnTo>
                      <a:pt x="967355" y="928177"/>
                    </a:lnTo>
                    <a:cubicBezTo>
                      <a:pt x="967355" y="967663"/>
                      <a:pt x="935346" y="999672"/>
                      <a:pt x="895861" y="999672"/>
                    </a:cubicBezTo>
                    <a:lnTo>
                      <a:pt x="71495" y="999672"/>
                    </a:lnTo>
                    <a:cubicBezTo>
                      <a:pt x="32009" y="999672"/>
                      <a:pt x="0" y="967663"/>
                      <a:pt x="0" y="928177"/>
                    </a:cubicBezTo>
                    <a:lnTo>
                      <a:pt x="0" y="71495"/>
                    </a:lnTo>
                    <a:cubicBezTo>
                      <a:pt x="0" y="32009"/>
                      <a:pt x="32009" y="0"/>
                      <a:pt x="71495" y="0"/>
                    </a:cubicBezTo>
                    <a:close/>
                  </a:path>
                </a:pathLst>
              </a:custGeom>
              <a:solidFill>
                <a:srgbClr val="FFFFFF"/>
              </a:solidFill>
              <a:ln w="19050" cap="sq">
                <a:solidFill>
                  <a:srgbClr val="000000"/>
                </a:solidFill>
                <a:prstDash val="solid"/>
                <a:miter/>
              </a:ln>
            </p:spPr>
          </p:sp>
          <p:sp>
            <p:nvSpPr>
              <p:cNvPr id="325" name="TextBox 17">
                <a:extLst>
                  <a:ext uri="{FF2B5EF4-FFF2-40B4-BE49-F238E27FC236}">
                    <a16:creationId xmlns:a16="http://schemas.microsoft.com/office/drawing/2014/main" id="{2AB06E32-DB71-5E3C-C681-1722EE3FA744}"/>
                  </a:ext>
                </a:extLst>
              </p:cNvPr>
              <p:cNvSpPr txBox="1"/>
              <p:nvPr/>
            </p:nvSpPr>
            <p:spPr>
              <a:xfrm>
                <a:off x="0" y="-133350"/>
                <a:ext cx="967355" cy="1133022"/>
              </a:xfrm>
              <a:prstGeom prst="rect">
                <a:avLst/>
              </a:prstGeom>
            </p:spPr>
            <p:txBody>
              <a:bodyPr lIns="18555" tIns="18555" rIns="18555" bIns="18555" rtlCol="0" anchor="ctr"/>
              <a:lstStyle/>
              <a:p>
                <a:pPr marL="0" lvl="0" indent="0" algn="ctr">
                  <a:lnSpc>
                    <a:spcPts val="1679"/>
                  </a:lnSpc>
                  <a:spcBef>
                    <a:spcPct val="0"/>
                  </a:spcBef>
                </a:pPr>
                <a:endParaRPr/>
              </a:p>
            </p:txBody>
          </p:sp>
        </p:grpSp>
        <p:grpSp>
          <p:nvGrpSpPr>
            <p:cNvPr id="233" name="Group 18">
              <a:extLst>
                <a:ext uri="{FF2B5EF4-FFF2-40B4-BE49-F238E27FC236}">
                  <a16:creationId xmlns:a16="http://schemas.microsoft.com/office/drawing/2014/main" id="{59F058B4-7DB3-C9BA-E109-6DE7091EE2B2}"/>
                </a:ext>
              </a:extLst>
            </p:cNvPr>
            <p:cNvGrpSpPr/>
            <p:nvPr/>
          </p:nvGrpSpPr>
          <p:grpSpPr>
            <a:xfrm>
              <a:off x="0" y="4244422"/>
              <a:ext cx="1443820" cy="1492054"/>
              <a:chOff x="0" y="0"/>
              <a:chExt cx="967355" cy="999672"/>
            </a:xfrm>
          </p:grpSpPr>
          <p:sp>
            <p:nvSpPr>
              <p:cNvPr id="322" name="Freeform 19">
                <a:extLst>
                  <a:ext uri="{FF2B5EF4-FFF2-40B4-BE49-F238E27FC236}">
                    <a16:creationId xmlns:a16="http://schemas.microsoft.com/office/drawing/2014/main" id="{D5974D5C-AB71-F549-5711-10D197010CD6}"/>
                  </a:ext>
                </a:extLst>
              </p:cNvPr>
              <p:cNvSpPr/>
              <p:nvPr/>
            </p:nvSpPr>
            <p:spPr>
              <a:xfrm>
                <a:off x="0" y="0"/>
                <a:ext cx="967355" cy="999672"/>
              </a:xfrm>
              <a:custGeom>
                <a:avLst/>
                <a:gdLst/>
                <a:ahLst/>
                <a:cxnLst/>
                <a:rect l="l" t="t" r="r" b="b"/>
                <a:pathLst>
                  <a:path w="967355" h="999672">
                    <a:moveTo>
                      <a:pt x="71495" y="0"/>
                    </a:moveTo>
                    <a:lnTo>
                      <a:pt x="895861" y="0"/>
                    </a:lnTo>
                    <a:cubicBezTo>
                      <a:pt x="935346" y="0"/>
                      <a:pt x="967355" y="32009"/>
                      <a:pt x="967355" y="71495"/>
                    </a:cubicBezTo>
                    <a:lnTo>
                      <a:pt x="967355" y="928177"/>
                    </a:lnTo>
                    <a:cubicBezTo>
                      <a:pt x="967355" y="967663"/>
                      <a:pt x="935346" y="999672"/>
                      <a:pt x="895861" y="999672"/>
                    </a:cubicBezTo>
                    <a:lnTo>
                      <a:pt x="71495" y="999672"/>
                    </a:lnTo>
                    <a:cubicBezTo>
                      <a:pt x="32009" y="999672"/>
                      <a:pt x="0" y="967663"/>
                      <a:pt x="0" y="928177"/>
                    </a:cubicBezTo>
                    <a:lnTo>
                      <a:pt x="0" y="71495"/>
                    </a:lnTo>
                    <a:cubicBezTo>
                      <a:pt x="0" y="32009"/>
                      <a:pt x="32009" y="0"/>
                      <a:pt x="71495" y="0"/>
                    </a:cubicBezTo>
                    <a:close/>
                  </a:path>
                </a:pathLst>
              </a:custGeom>
              <a:solidFill>
                <a:srgbClr val="FFFFFF"/>
              </a:solidFill>
              <a:ln w="19050" cap="sq">
                <a:solidFill>
                  <a:srgbClr val="000000"/>
                </a:solidFill>
                <a:prstDash val="solid"/>
                <a:miter/>
              </a:ln>
            </p:spPr>
          </p:sp>
          <p:sp>
            <p:nvSpPr>
              <p:cNvPr id="323" name="TextBox 20">
                <a:extLst>
                  <a:ext uri="{FF2B5EF4-FFF2-40B4-BE49-F238E27FC236}">
                    <a16:creationId xmlns:a16="http://schemas.microsoft.com/office/drawing/2014/main" id="{EC558AA5-87C2-9E11-3304-42950DA84938}"/>
                  </a:ext>
                </a:extLst>
              </p:cNvPr>
              <p:cNvSpPr txBox="1"/>
              <p:nvPr/>
            </p:nvSpPr>
            <p:spPr>
              <a:xfrm>
                <a:off x="0" y="-133350"/>
                <a:ext cx="967355" cy="1133022"/>
              </a:xfrm>
              <a:prstGeom prst="rect">
                <a:avLst/>
              </a:prstGeom>
            </p:spPr>
            <p:txBody>
              <a:bodyPr lIns="18555" tIns="18555" rIns="18555" bIns="18555" rtlCol="0" anchor="ctr"/>
              <a:lstStyle/>
              <a:p>
                <a:pPr marL="0" lvl="0" indent="0" algn="ctr">
                  <a:lnSpc>
                    <a:spcPts val="1679"/>
                  </a:lnSpc>
                  <a:spcBef>
                    <a:spcPct val="0"/>
                  </a:spcBef>
                </a:pPr>
                <a:endParaRPr/>
              </a:p>
            </p:txBody>
          </p:sp>
        </p:grpSp>
        <p:grpSp>
          <p:nvGrpSpPr>
            <p:cNvPr id="234" name="Group 21">
              <a:extLst>
                <a:ext uri="{FF2B5EF4-FFF2-40B4-BE49-F238E27FC236}">
                  <a16:creationId xmlns:a16="http://schemas.microsoft.com/office/drawing/2014/main" id="{1808D47E-13E9-3C42-DB5F-08A9EB1FF3C1}"/>
                </a:ext>
              </a:extLst>
            </p:cNvPr>
            <p:cNvGrpSpPr/>
            <p:nvPr/>
          </p:nvGrpSpPr>
          <p:grpSpPr>
            <a:xfrm>
              <a:off x="1505181" y="2692131"/>
              <a:ext cx="1443820" cy="1492054"/>
              <a:chOff x="0" y="0"/>
              <a:chExt cx="967355" cy="999672"/>
            </a:xfrm>
          </p:grpSpPr>
          <p:sp>
            <p:nvSpPr>
              <p:cNvPr id="320" name="Freeform 22">
                <a:extLst>
                  <a:ext uri="{FF2B5EF4-FFF2-40B4-BE49-F238E27FC236}">
                    <a16:creationId xmlns:a16="http://schemas.microsoft.com/office/drawing/2014/main" id="{CA731032-3ED4-D635-81AF-429859E4FB5E}"/>
                  </a:ext>
                </a:extLst>
              </p:cNvPr>
              <p:cNvSpPr/>
              <p:nvPr/>
            </p:nvSpPr>
            <p:spPr>
              <a:xfrm>
                <a:off x="0" y="0"/>
                <a:ext cx="967355" cy="999672"/>
              </a:xfrm>
              <a:custGeom>
                <a:avLst/>
                <a:gdLst/>
                <a:ahLst/>
                <a:cxnLst/>
                <a:rect l="l" t="t" r="r" b="b"/>
                <a:pathLst>
                  <a:path w="967355" h="999672">
                    <a:moveTo>
                      <a:pt x="71495" y="0"/>
                    </a:moveTo>
                    <a:lnTo>
                      <a:pt x="895861" y="0"/>
                    </a:lnTo>
                    <a:cubicBezTo>
                      <a:pt x="935346" y="0"/>
                      <a:pt x="967355" y="32009"/>
                      <a:pt x="967355" y="71495"/>
                    </a:cubicBezTo>
                    <a:lnTo>
                      <a:pt x="967355" y="928177"/>
                    </a:lnTo>
                    <a:cubicBezTo>
                      <a:pt x="967355" y="967663"/>
                      <a:pt x="935346" y="999672"/>
                      <a:pt x="895861" y="999672"/>
                    </a:cubicBezTo>
                    <a:lnTo>
                      <a:pt x="71495" y="999672"/>
                    </a:lnTo>
                    <a:cubicBezTo>
                      <a:pt x="32009" y="999672"/>
                      <a:pt x="0" y="967663"/>
                      <a:pt x="0" y="928177"/>
                    </a:cubicBezTo>
                    <a:lnTo>
                      <a:pt x="0" y="71495"/>
                    </a:lnTo>
                    <a:cubicBezTo>
                      <a:pt x="0" y="32009"/>
                      <a:pt x="32009" y="0"/>
                      <a:pt x="71495" y="0"/>
                    </a:cubicBezTo>
                    <a:close/>
                  </a:path>
                </a:pathLst>
              </a:custGeom>
              <a:solidFill>
                <a:srgbClr val="FFFFFF"/>
              </a:solidFill>
              <a:ln w="19050" cap="sq">
                <a:solidFill>
                  <a:srgbClr val="000000"/>
                </a:solidFill>
                <a:prstDash val="solid"/>
                <a:miter/>
              </a:ln>
            </p:spPr>
          </p:sp>
          <p:sp>
            <p:nvSpPr>
              <p:cNvPr id="321" name="TextBox 23">
                <a:extLst>
                  <a:ext uri="{FF2B5EF4-FFF2-40B4-BE49-F238E27FC236}">
                    <a16:creationId xmlns:a16="http://schemas.microsoft.com/office/drawing/2014/main" id="{8C5BC2F7-631F-C2BE-D027-8EECA5D38A57}"/>
                  </a:ext>
                </a:extLst>
              </p:cNvPr>
              <p:cNvSpPr txBox="1"/>
              <p:nvPr/>
            </p:nvSpPr>
            <p:spPr>
              <a:xfrm>
                <a:off x="0" y="-133350"/>
                <a:ext cx="967355" cy="1133022"/>
              </a:xfrm>
              <a:prstGeom prst="rect">
                <a:avLst/>
              </a:prstGeom>
            </p:spPr>
            <p:txBody>
              <a:bodyPr lIns="18555" tIns="18555" rIns="18555" bIns="18555" rtlCol="0" anchor="ctr"/>
              <a:lstStyle/>
              <a:p>
                <a:pPr marL="0" lvl="0" indent="0" algn="ctr">
                  <a:lnSpc>
                    <a:spcPts val="1679"/>
                  </a:lnSpc>
                  <a:spcBef>
                    <a:spcPct val="0"/>
                  </a:spcBef>
                </a:pPr>
                <a:endParaRPr/>
              </a:p>
            </p:txBody>
          </p:sp>
        </p:grpSp>
        <p:grpSp>
          <p:nvGrpSpPr>
            <p:cNvPr id="235" name="Group 24">
              <a:extLst>
                <a:ext uri="{FF2B5EF4-FFF2-40B4-BE49-F238E27FC236}">
                  <a16:creationId xmlns:a16="http://schemas.microsoft.com/office/drawing/2014/main" id="{895228F3-EB2A-293A-1973-5AD575259592}"/>
                </a:ext>
              </a:extLst>
            </p:cNvPr>
            <p:cNvGrpSpPr/>
            <p:nvPr/>
          </p:nvGrpSpPr>
          <p:grpSpPr>
            <a:xfrm>
              <a:off x="1505181" y="4244422"/>
              <a:ext cx="1443820" cy="1492054"/>
              <a:chOff x="0" y="0"/>
              <a:chExt cx="967355" cy="999672"/>
            </a:xfrm>
          </p:grpSpPr>
          <p:sp>
            <p:nvSpPr>
              <p:cNvPr id="318" name="Freeform 25">
                <a:extLst>
                  <a:ext uri="{FF2B5EF4-FFF2-40B4-BE49-F238E27FC236}">
                    <a16:creationId xmlns:a16="http://schemas.microsoft.com/office/drawing/2014/main" id="{6BE30F14-E935-BF5A-991A-0A31B12CE3E8}"/>
                  </a:ext>
                </a:extLst>
              </p:cNvPr>
              <p:cNvSpPr/>
              <p:nvPr/>
            </p:nvSpPr>
            <p:spPr>
              <a:xfrm>
                <a:off x="0" y="0"/>
                <a:ext cx="967355" cy="999672"/>
              </a:xfrm>
              <a:custGeom>
                <a:avLst/>
                <a:gdLst/>
                <a:ahLst/>
                <a:cxnLst/>
                <a:rect l="l" t="t" r="r" b="b"/>
                <a:pathLst>
                  <a:path w="967355" h="999672">
                    <a:moveTo>
                      <a:pt x="71495" y="0"/>
                    </a:moveTo>
                    <a:lnTo>
                      <a:pt x="895861" y="0"/>
                    </a:lnTo>
                    <a:cubicBezTo>
                      <a:pt x="935346" y="0"/>
                      <a:pt x="967355" y="32009"/>
                      <a:pt x="967355" y="71495"/>
                    </a:cubicBezTo>
                    <a:lnTo>
                      <a:pt x="967355" y="928177"/>
                    </a:lnTo>
                    <a:cubicBezTo>
                      <a:pt x="967355" y="967663"/>
                      <a:pt x="935346" y="999672"/>
                      <a:pt x="895861" y="999672"/>
                    </a:cubicBezTo>
                    <a:lnTo>
                      <a:pt x="71495" y="999672"/>
                    </a:lnTo>
                    <a:cubicBezTo>
                      <a:pt x="32009" y="999672"/>
                      <a:pt x="0" y="967663"/>
                      <a:pt x="0" y="928177"/>
                    </a:cubicBezTo>
                    <a:lnTo>
                      <a:pt x="0" y="71495"/>
                    </a:lnTo>
                    <a:cubicBezTo>
                      <a:pt x="0" y="32009"/>
                      <a:pt x="32009" y="0"/>
                      <a:pt x="71495" y="0"/>
                    </a:cubicBezTo>
                    <a:close/>
                  </a:path>
                </a:pathLst>
              </a:custGeom>
              <a:solidFill>
                <a:srgbClr val="FFFFFF"/>
              </a:solidFill>
              <a:ln w="19050" cap="sq">
                <a:solidFill>
                  <a:srgbClr val="000000"/>
                </a:solidFill>
                <a:prstDash val="solid"/>
                <a:miter/>
              </a:ln>
            </p:spPr>
          </p:sp>
          <p:sp>
            <p:nvSpPr>
              <p:cNvPr id="319" name="TextBox 26">
                <a:extLst>
                  <a:ext uri="{FF2B5EF4-FFF2-40B4-BE49-F238E27FC236}">
                    <a16:creationId xmlns:a16="http://schemas.microsoft.com/office/drawing/2014/main" id="{DDF49958-88AF-4F27-49EA-4520F4D12B90}"/>
                  </a:ext>
                </a:extLst>
              </p:cNvPr>
              <p:cNvSpPr txBox="1"/>
              <p:nvPr/>
            </p:nvSpPr>
            <p:spPr>
              <a:xfrm>
                <a:off x="0" y="-133350"/>
                <a:ext cx="967355" cy="1133022"/>
              </a:xfrm>
              <a:prstGeom prst="rect">
                <a:avLst/>
              </a:prstGeom>
            </p:spPr>
            <p:txBody>
              <a:bodyPr lIns="18555" tIns="18555" rIns="18555" bIns="18555" rtlCol="0" anchor="ctr"/>
              <a:lstStyle/>
              <a:p>
                <a:pPr marL="0" lvl="0" indent="0" algn="ctr">
                  <a:lnSpc>
                    <a:spcPts val="1679"/>
                  </a:lnSpc>
                  <a:spcBef>
                    <a:spcPct val="0"/>
                  </a:spcBef>
                </a:pPr>
                <a:endParaRPr/>
              </a:p>
            </p:txBody>
          </p:sp>
        </p:grpSp>
        <p:sp>
          <p:nvSpPr>
            <p:cNvPr id="236" name="TextBox 27">
              <a:extLst>
                <a:ext uri="{FF2B5EF4-FFF2-40B4-BE49-F238E27FC236}">
                  <a16:creationId xmlns:a16="http://schemas.microsoft.com/office/drawing/2014/main" id="{E9D6B90B-7C2D-937D-8076-7A5DEF529970}"/>
                </a:ext>
              </a:extLst>
            </p:cNvPr>
            <p:cNvSpPr txBox="1"/>
            <p:nvPr/>
          </p:nvSpPr>
          <p:spPr>
            <a:xfrm>
              <a:off x="386442" y="1795524"/>
              <a:ext cx="2204672" cy="815892"/>
            </a:xfrm>
            <a:prstGeom prst="rect">
              <a:avLst/>
            </a:prstGeom>
          </p:spPr>
          <p:txBody>
            <a:bodyPr lIns="0" tIns="0" rIns="0" bIns="0" rtlCol="0" anchor="t">
              <a:spAutoFit/>
            </a:bodyPr>
            <a:lstStyle/>
            <a:p>
              <a:pPr algn="ctr">
                <a:lnSpc>
                  <a:spcPts val="2047"/>
                </a:lnSpc>
              </a:pPr>
              <a:r>
                <a:rPr lang="en-US" sz="1462">
                  <a:solidFill>
                    <a:srgbClr val="000000"/>
                  </a:solidFill>
                  <a:latin typeface="筑紫A丸ゴシック Bold"/>
                  <a:ea typeface="筑紫A丸ゴシック Bold"/>
                  <a:cs typeface="筑紫A丸ゴシック Bold"/>
                  <a:sym typeface="筑紫A丸ゴシック Bold"/>
                </a:rPr>
                <a:t>ケアマネジャーに相談できること</a:t>
              </a:r>
            </a:p>
          </p:txBody>
        </p:sp>
        <p:sp>
          <p:nvSpPr>
            <p:cNvPr id="237" name="Freeform 28">
              <a:extLst>
                <a:ext uri="{FF2B5EF4-FFF2-40B4-BE49-F238E27FC236}">
                  <a16:creationId xmlns:a16="http://schemas.microsoft.com/office/drawing/2014/main" id="{D316CF72-A774-AD03-F1DA-91B8451C68E5}"/>
                </a:ext>
              </a:extLst>
            </p:cNvPr>
            <p:cNvSpPr/>
            <p:nvPr/>
          </p:nvSpPr>
          <p:spPr>
            <a:xfrm>
              <a:off x="374750" y="4741807"/>
              <a:ext cx="694321" cy="954393"/>
            </a:xfrm>
            <a:custGeom>
              <a:avLst/>
              <a:gdLst/>
              <a:ahLst/>
              <a:cxnLst/>
              <a:rect l="l" t="t" r="r" b="b"/>
              <a:pathLst>
                <a:path w="694321" h="954393">
                  <a:moveTo>
                    <a:pt x="0" y="0"/>
                  </a:moveTo>
                  <a:lnTo>
                    <a:pt x="694321" y="0"/>
                  </a:lnTo>
                  <a:lnTo>
                    <a:pt x="694321" y="954394"/>
                  </a:lnTo>
                  <a:lnTo>
                    <a:pt x="0" y="9543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38" name="Freeform 29">
              <a:extLst>
                <a:ext uri="{FF2B5EF4-FFF2-40B4-BE49-F238E27FC236}">
                  <a16:creationId xmlns:a16="http://schemas.microsoft.com/office/drawing/2014/main" id="{DD20E694-7F02-FE37-A225-B88BFD4B03F6}"/>
                </a:ext>
              </a:extLst>
            </p:cNvPr>
            <p:cNvSpPr/>
            <p:nvPr/>
          </p:nvSpPr>
          <p:spPr>
            <a:xfrm>
              <a:off x="1572332" y="3456134"/>
              <a:ext cx="526727" cy="575658"/>
            </a:xfrm>
            <a:custGeom>
              <a:avLst/>
              <a:gdLst/>
              <a:ahLst/>
              <a:cxnLst/>
              <a:rect l="l" t="t" r="r" b="b"/>
              <a:pathLst>
                <a:path w="526727" h="575658">
                  <a:moveTo>
                    <a:pt x="0" y="0"/>
                  </a:moveTo>
                  <a:lnTo>
                    <a:pt x="526728" y="0"/>
                  </a:lnTo>
                  <a:lnTo>
                    <a:pt x="526728" y="575658"/>
                  </a:lnTo>
                  <a:lnTo>
                    <a:pt x="0" y="5756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9" name="Freeform 30">
              <a:extLst>
                <a:ext uri="{FF2B5EF4-FFF2-40B4-BE49-F238E27FC236}">
                  <a16:creationId xmlns:a16="http://schemas.microsoft.com/office/drawing/2014/main" id="{C8C32110-3744-E824-8669-146548BC8333}"/>
                </a:ext>
              </a:extLst>
            </p:cNvPr>
            <p:cNvSpPr/>
            <p:nvPr/>
          </p:nvSpPr>
          <p:spPr>
            <a:xfrm>
              <a:off x="2310624" y="3657840"/>
              <a:ext cx="571227" cy="470548"/>
            </a:xfrm>
            <a:custGeom>
              <a:avLst/>
              <a:gdLst/>
              <a:ahLst/>
              <a:cxnLst/>
              <a:rect l="l" t="t" r="r" b="b"/>
              <a:pathLst>
                <a:path w="571227" h="470548">
                  <a:moveTo>
                    <a:pt x="0" y="0"/>
                  </a:moveTo>
                  <a:lnTo>
                    <a:pt x="571226" y="0"/>
                  </a:lnTo>
                  <a:lnTo>
                    <a:pt x="571226" y="470547"/>
                  </a:lnTo>
                  <a:lnTo>
                    <a:pt x="0" y="470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0" name="Freeform 31">
              <a:extLst>
                <a:ext uri="{FF2B5EF4-FFF2-40B4-BE49-F238E27FC236}">
                  <a16:creationId xmlns:a16="http://schemas.microsoft.com/office/drawing/2014/main" id="{9FC8B596-D180-1973-21E4-E443816F3309}"/>
                </a:ext>
              </a:extLst>
            </p:cNvPr>
            <p:cNvSpPr/>
            <p:nvPr/>
          </p:nvSpPr>
          <p:spPr>
            <a:xfrm>
              <a:off x="2099060" y="3137335"/>
              <a:ext cx="544384" cy="501513"/>
            </a:xfrm>
            <a:custGeom>
              <a:avLst/>
              <a:gdLst/>
              <a:ahLst/>
              <a:cxnLst/>
              <a:rect l="l" t="t" r="r" b="b"/>
              <a:pathLst>
                <a:path w="544384" h="501513">
                  <a:moveTo>
                    <a:pt x="0" y="0"/>
                  </a:moveTo>
                  <a:lnTo>
                    <a:pt x="544383" y="0"/>
                  </a:lnTo>
                  <a:lnTo>
                    <a:pt x="544383" y="501513"/>
                  </a:lnTo>
                  <a:lnTo>
                    <a:pt x="0" y="5015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1" name="Freeform 32">
              <a:extLst>
                <a:ext uri="{FF2B5EF4-FFF2-40B4-BE49-F238E27FC236}">
                  <a16:creationId xmlns:a16="http://schemas.microsoft.com/office/drawing/2014/main" id="{A7CD1B5D-CACF-F7CA-AB40-8118FF13B049}"/>
                </a:ext>
              </a:extLst>
            </p:cNvPr>
            <p:cNvSpPr/>
            <p:nvPr/>
          </p:nvSpPr>
          <p:spPr>
            <a:xfrm>
              <a:off x="1754333" y="4874783"/>
              <a:ext cx="945517" cy="821418"/>
            </a:xfrm>
            <a:custGeom>
              <a:avLst/>
              <a:gdLst/>
              <a:ahLst/>
              <a:cxnLst/>
              <a:rect l="l" t="t" r="r" b="b"/>
              <a:pathLst>
                <a:path w="945517" h="821418">
                  <a:moveTo>
                    <a:pt x="0" y="0"/>
                  </a:moveTo>
                  <a:lnTo>
                    <a:pt x="945517" y="0"/>
                  </a:lnTo>
                  <a:lnTo>
                    <a:pt x="945517" y="821418"/>
                  </a:lnTo>
                  <a:lnTo>
                    <a:pt x="0" y="8214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2" name="TextBox 33">
              <a:extLst>
                <a:ext uri="{FF2B5EF4-FFF2-40B4-BE49-F238E27FC236}">
                  <a16:creationId xmlns:a16="http://schemas.microsoft.com/office/drawing/2014/main" id="{FC0CA6B9-657B-7092-DC59-EB0159FE544D}"/>
                </a:ext>
              </a:extLst>
            </p:cNvPr>
            <p:cNvSpPr txBox="1"/>
            <p:nvPr/>
          </p:nvSpPr>
          <p:spPr>
            <a:xfrm>
              <a:off x="1556877" y="4281195"/>
              <a:ext cx="1340429" cy="391047"/>
            </a:xfrm>
            <a:prstGeom prst="rect">
              <a:avLst/>
            </a:prstGeom>
          </p:spPr>
          <p:txBody>
            <a:bodyPr lIns="0" tIns="0" rIns="0" bIns="0" rtlCol="0" anchor="t">
              <a:spAutoFit/>
            </a:bodyPr>
            <a:lstStyle/>
            <a:p>
              <a:pPr marL="0" lvl="0" indent="0" algn="ctr">
                <a:lnSpc>
                  <a:spcPts val="1215"/>
                </a:lnSpc>
                <a:spcBef>
                  <a:spcPct val="0"/>
                </a:spcBef>
              </a:pPr>
              <a:r>
                <a:rPr lang="en-US" sz="810">
                  <a:solidFill>
                    <a:srgbClr val="000000"/>
                  </a:solidFill>
                  <a:latin typeface="筑紫A丸ゴシック Bold"/>
                  <a:ea typeface="筑紫A丸ゴシック Bold"/>
                  <a:cs typeface="筑紫A丸ゴシック Bold"/>
                  <a:sym typeface="筑紫A丸ゴシック Bold"/>
                </a:rPr>
                <a:t>要介護認定の見直しに関すること</a:t>
              </a:r>
            </a:p>
          </p:txBody>
        </p:sp>
        <p:sp>
          <p:nvSpPr>
            <p:cNvPr id="243" name="TextBox 34">
              <a:extLst>
                <a:ext uri="{FF2B5EF4-FFF2-40B4-BE49-F238E27FC236}">
                  <a16:creationId xmlns:a16="http://schemas.microsoft.com/office/drawing/2014/main" id="{02DFB765-0C2F-4111-0DDF-BDD137DEEBBC}"/>
                </a:ext>
              </a:extLst>
            </p:cNvPr>
            <p:cNvSpPr txBox="1"/>
            <p:nvPr/>
          </p:nvSpPr>
          <p:spPr>
            <a:xfrm>
              <a:off x="3456" y="4361737"/>
              <a:ext cx="1450031" cy="185863"/>
            </a:xfrm>
            <a:prstGeom prst="rect">
              <a:avLst/>
            </a:prstGeom>
          </p:spPr>
          <p:txBody>
            <a:bodyPr lIns="0" tIns="0" rIns="0" bIns="0" rtlCol="0" anchor="t">
              <a:spAutoFit/>
            </a:bodyPr>
            <a:lstStyle/>
            <a:p>
              <a:pPr marL="0" lvl="0" indent="0" algn="ctr">
                <a:lnSpc>
                  <a:spcPts val="1215"/>
                </a:lnSpc>
                <a:spcBef>
                  <a:spcPct val="0"/>
                </a:spcBef>
              </a:pPr>
              <a:r>
                <a:rPr lang="en-US" sz="810" dirty="0">
                  <a:solidFill>
                    <a:srgbClr val="000000"/>
                  </a:solidFill>
                  <a:latin typeface="筑紫A丸ゴシック Bold"/>
                  <a:ea typeface="筑紫A丸ゴシック Bold"/>
                  <a:cs typeface="筑紫A丸ゴシック Bold"/>
                  <a:sym typeface="筑紫A丸ゴシック Bold"/>
                </a:rPr>
                <a:t>施設入所に関すること</a:t>
              </a:r>
            </a:p>
          </p:txBody>
        </p:sp>
        <p:sp>
          <p:nvSpPr>
            <p:cNvPr id="244" name="Freeform 35">
              <a:extLst>
                <a:ext uri="{FF2B5EF4-FFF2-40B4-BE49-F238E27FC236}">
                  <a16:creationId xmlns:a16="http://schemas.microsoft.com/office/drawing/2014/main" id="{8FECC495-BCDB-F3F2-13A6-56AA1E809228}"/>
                </a:ext>
              </a:extLst>
            </p:cNvPr>
            <p:cNvSpPr/>
            <p:nvPr/>
          </p:nvSpPr>
          <p:spPr>
            <a:xfrm>
              <a:off x="242152" y="3093653"/>
              <a:ext cx="1016627" cy="1034735"/>
            </a:xfrm>
            <a:custGeom>
              <a:avLst/>
              <a:gdLst/>
              <a:ahLst/>
              <a:cxnLst/>
              <a:rect l="l" t="t" r="r" b="b"/>
              <a:pathLst>
                <a:path w="1016627" h="1034735">
                  <a:moveTo>
                    <a:pt x="0" y="0"/>
                  </a:moveTo>
                  <a:lnTo>
                    <a:pt x="1016626" y="0"/>
                  </a:lnTo>
                  <a:lnTo>
                    <a:pt x="1016626" y="1034734"/>
                  </a:lnTo>
                  <a:lnTo>
                    <a:pt x="0" y="10347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5" name="TextBox 36">
              <a:extLst>
                <a:ext uri="{FF2B5EF4-FFF2-40B4-BE49-F238E27FC236}">
                  <a16:creationId xmlns:a16="http://schemas.microsoft.com/office/drawing/2014/main" id="{E68CD0DC-B7B5-D23F-F942-69B3534FBFC0}"/>
                </a:ext>
              </a:extLst>
            </p:cNvPr>
            <p:cNvSpPr txBox="1"/>
            <p:nvPr/>
          </p:nvSpPr>
          <p:spPr>
            <a:xfrm>
              <a:off x="18113" y="2794927"/>
              <a:ext cx="1450031" cy="185863"/>
            </a:xfrm>
            <a:prstGeom prst="rect">
              <a:avLst/>
            </a:prstGeom>
          </p:spPr>
          <p:txBody>
            <a:bodyPr lIns="0" tIns="0" rIns="0" bIns="0" rtlCol="0" anchor="t">
              <a:spAutoFit/>
            </a:bodyPr>
            <a:lstStyle/>
            <a:p>
              <a:pPr marL="0" lvl="0" indent="0" algn="ctr">
                <a:lnSpc>
                  <a:spcPts val="1215"/>
                </a:lnSpc>
                <a:spcBef>
                  <a:spcPct val="0"/>
                </a:spcBef>
              </a:pPr>
              <a:r>
                <a:rPr lang="en-US" sz="810" dirty="0">
                  <a:solidFill>
                    <a:srgbClr val="000000"/>
                  </a:solidFill>
                  <a:latin typeface="筑紫A丸ゴシック Bold"/>
                  <a:ea typeface="筑紫A丸ゴシック Bold"/>
                  <a:cs typeface="筑紫A丸ゴシック Bold"/>
                  <a:sym typeface="筑紫A丸ゴシック Bold"/>
                </a:rPr>
                <a:t>介護に関すること</a:t>
              </a:r>
            </a:p>
          </p:txBody>
        </p:sp>
        <p:sp>
          <p:nvSpPr>
            <p:cNvPr id="246" name="TextBox 37">
              <a:extLst>
                <a:ext uri="{FF2B5EF4-FFF2-40B4-BE49-F238E27FC236}">
                  <a16:creationId xmlns:a16="http://schemas.microsoft.com/office/drawing/2014/main" id="{BCB50C84-C6C3-DD19-0F67-955DD32A47D9}"/>
                </a:ext>
              </a:extLst>
            </p:cNvPr>
            <p:cNvSpPr txBox="1"/>
            <p:nvPr/>
          </p:nvSpPr>
          <p:spPr>
            <a:xfrm>
              <a:off x="1501907" y="2795967"/>
              <a:ext cx="1450031" cy="185863"/>
            </a:xfrm>
            <a:prstGeom prst="rect">
              <a:avLst/>
            </a:prstGeom>
          </p:spPr>
          <p:txBody>
            <a:bodyPr lIns="0" tIns="0" rIns="0" bIns="0" rtlCol="0" anchor="t">
              <a:spAutoFit/>
            </a:bodyPr>
            <a:lstStyle/>
            <a:p>
              <a:pPr marL="0" lvl="0" indent="0" algn="ctr">
                <a:lnSpc>
                  <a:spcPts val="1215"/>
                </a:lnSpc>
                <a:spcBef>
                  <a:spcPct val="0"/>
                </a:spcBef>
              </a:pPr>
              <a:r>
                <a:rPr lang="en-US" sz="810" dirty="0">
                  <a:solidFill>
                    <a:srgbClr val="000000"/>
                  </a:solidFill>
                  <a:latin typeface="筑紫A丸ゴシック Bold"/>
                  <a:ea typeface="筑紫A丸ゴシック Bold"/>
                  <a:cs typeface="筑紫A丸ゴシック Bold"/>
                  <a:sym typeface="筑紫A丸ゴシック Bold"/>
                </a:rPr>
                <a:t>日常生活に関すること</a:t>
              </a:r>
            </a:p>
          </p:txBody>
        </p:sp>
        <p:sp>
          <p:nvSpPr>
            <p:cNvPr id="247" name="TextBox 38">
              <a:extLst>
                <a:ext uri="{FF2B5EF4-FFF2-40B4-BE49-F238E27FC236}">
                  <a16:creationId xmlns:a16="http://schemas.microsoft.com/office/drawing/2014/main" id="{1C9640CF-DDCD-AFDF-0B92-C1F5922A69F4}"/>
                </a:ext>
              </a:extLst>
            </p:cNvPr>
            <p:cNvSpPr txBox="1"/>
            <p:nvPr/>
          </p:nvSpPr>
          <p:spPr>
            <a:xfrm>
              <a:off x="3192295" y="-91924"/>
              <a:ext cx="2820147" cy="464829"/>
            </a:xfrm>
            <a:prstGeom prst="rect">
              <a:avLst/>
            </a:prstGeom>
          </p:spPr>
          <p:txBody>
            <a:bodyPr lIns="0" tIns="0" rIns="0" bIns="0" rtlCol="0" anchor="t">
              <a:spAutoFit/>
            </a:bodyPr>
            <a:lstStyle/>
            <a:p>
              <a:pPr algn="ctr">
                <a:lnSpc>
                  <a:spcPts val="2018"/>
                </a:lnSpc>
              </a:pPr>
              <a:r>
                <a:rPr lang="en-US" sz="1442" dirty="0">
                  <a:solidFill>
                    <a:srgbClr val="000000"/>
                  </a:solidFill>
                  <a:latin typeface="筑紫A丸ゴシック Bold"/>
                  <a:ea typeface="筑紫A丸ゴシック Bold"/>
                  <a:cs typeface="筑紫A丸ゴシック Bold"/>
                  <a:sym typeface="筑紫A丸ゴシック Bold"/>
                </a:rPr>
                <a:t>ケアマネジャーの役割</a:t>
              </a:r>
            </a:p>
          </p:txBody>
        </p:sp>
        <p:sp>
          <p:nvSpPr>
            <p:cNvPr id="248" name="AutoShape 39">
              <a:extLst>
                <a:ext uri="{FF2B5EF4-FFF2-40B4-BE49-F238E27FC236}">
                  <a16:creationId xmlns:a16="http://schemas.microsoft.com/office/drawing/2014/main" id="{A55630A0-B54F-EA95-8334-298D88F8B625}"/>
                </a:ext>
              </a:extLst>
            </p:cNvPr>
            <p:cNvSpPr/>
            <p:nvPr/>
          </p:nvSpPr>
          <p:spPr>
            <a:xfrm flipV="1">
              <a:off x="4482799" y="2989308"/>
              <a:ext cx="0" cy="295477"/>
            </a:xfrm>
            <a:prstGeom prst="line">
              <a:avLst/>
            </a:prstGeom>
            <a:ln w="12700" cap="rnd">
              <a:solidFill>
                <a:srgbClr val="FFFFFF"/>
              </a:solidFill>
              <a:prstDash val="sysDot"/>
              <a:headEnd type="none" w="sm" len="sm"/>
              <a:tailEnd type="none" w="sm" len="sm"/>
            </a:ln>
          </p:spPr>
        </p:sp>
        <p:sp>
          <p:nvSpPr>
            <p:cNvPr id="249" name="TextBox 40">
              <a:extLst>
                <a:ext uri="{FF2B5EF4-FFF2-40B4-BE49-F238E27FC236}">
                  <a16:creationId xmlns:a16="http://schemas.microsoft.com/office/drawing/2014/main" id="{C7DE0AE7-16B0-48F8-0F89-7044BA1D0C42}"/>
                </a:ext>
              </a:extLst>
            </p:cNvPr>
            <p:cNvSpPr txBox="1"/>
            <p:nvPr/>
          </p:nvSpPr>
          <p:spPr>
            <a:xfrm>
              <a:off x="4841762" y="2109293"/>
              <a:ext cx="1033661" cy="179969"/>
            </a:xfrm>
            <a:prstGeom prst="rect">
              <a:avLst/>
            </a:prstGeom>
          </p:spPr>
          <p:txBody>
            <a:bodyPr lIns="0" tIns="0" rIns="0" bIns="0" rtlCol="0" anchor="t">
              <a:spAutoFit/>
            </a:bodyPr>
            <a:lstStyle/>
            <a:p>
              <a:pPr algn="l">
                <a:lnSpc>
                  <a:spcPts val="807"/>
                </a:lnSpc>
              </a:pPr>
              <a:endParaRPr/>
            </a:p>
          </p:txBody>
        </p:sp>
        <p:grpSp>
          <p:nvGrpSpPr>
            <p:cNvPr id="250" name="Group 41">
              <a:extLst>
                <a:ext uri="{FF2B5EF4-FFF2-40B4-BE49-F238E27FC236}">
                  <a16:creationId xmlns:a16="http://schemas.microsoft.com/office/drawing/2014/main" id="{1872E483-4285-1E82-77E3-9D000B4A3FEB}"/>
                </a:ext>
              </a:extLst>
            </p:cNvPr>
            <p:cNvGrpSpPr/>
            <p:nvPr/>
          </p:nvGrpSpPr>
          <p:grpSpPr>
            <a:xfrm>
              <a:off x="3178368" y="461251"/>
              <a:ext cx="1424001" cy="1471573"/>
              <a:chOff x="0" y="0"/>
              <a:chExt cx="967355" cy="999672"/>
            </a:xfrm>
          </p:grpSpPr>
          <p:sp>
            <p:nvSpPr>
              <p:cNvPr id="316" name="Freeform 42">
                <a:extLst>
                  <a:ext uri="{FF2B5EF4-FFF2-40B4-BE49-F238E27FC236}">
                    <a16:creationId xmlns:a16="http://schemas.microsoft.com/office/drawing/2014/main" id="{D81DB990-C97E-B259-A4CB-0F4E5E2569BA}"/>
                  </a:ext>
                </a:extLst>
              </p:cNvPr>
              <p:cNvSpPr/>
              <p:nvPr/>
            </p:nvSpPr>
            <p:spPr>
              <a:xfrm>
                <a:off x="0" y="0"/>
                <a:ext cx="967355" cy="999672"/>
              </a:xfrm>
              <a:custGeom>
                <a:avLst/>
                <a:gdLst/>
                <a:ahLst/>
                <a:cxnLst/>
                <a:rect l="l" t="t" r="r" b="b"/>
                <a:pathLst>
                  <a:path w="967355" h="999672">
                    <a:moveTo>
                      <a:pt x="72490" y="0"/>
                    </a:moveTo>
                    <a:lnTo>
                      <a:pt x="894866" y="0"/>
                    </a:lnTo>
                    <a:cubicBezTo>
                      <a:pt x="934901" y="0"/>
                      <a:pt x="967355" y="32455"/>
                      <a:pt x="967355" y="72490"/>
                    </a:cubicBezTo>
                    <a:lnTo>
                      <a:pt x="967355" y="927182"/>
                    </a:lnTo>
                    <a:cubicBezTo>
                      <a:pt x="967355" y="967217"/>
                      <a:pt x="934901" y="999672"/>
                      <a:pt x="894866" y="999672"/>
                    </a:cubicBezTo>
                    <a:lnTo>
                      <a:pt x="72490" y="999672"/>
                    </a:lnTo>
                    <a:cubicBezTo>
                      <a:pt x="53264" y="999672"/>
                      <a:pt x="34826" y="992035"/>
                      <a:pt x="21232" y="978440"/>
                    </a:cubicBezTo>
                    <a:cubicBezTo>
                      <a:pt x="7637" y="964846"/>
                      <a:pt x="0" y="946408"/>
                      <a:pt x="0" y="927182"/>
                    </a:cubicBezTo>
                    <a:lnTo>
                      <a:pt x="0" y="72490"/>
                    </a:lnTo>
                    <a:cubicBezTo>
                      <a:pt x="0" y="32455"/>
                      <a:pt x="32455" y="0"/>
                      <a:pt x="72490" y="0"/>
                    </a:cubicBezTo>
                    <a:close/>
                  </a:path>
                </a:pathLst>
              </a:custGeom>
              <a:solidFill>
                <a:srgbClr val="107E82">
                  <a:alpha val="9804"/>
                </a:srgbClr>
              </a:solidFill>
              <a:ln cap="sq">
                <a:noFill/>
                <a:prstDash val="solid"/>
                <a:miter/>
              </a:ln>
            </p:spPr>
          </p:sp>
          <p:sp>
            <p:nvSpPr>
              <p:cNvPr id="317" name="TextBox 43">
                <a:extLst>
                  <a:ext uri="{FF2B5EF4-FFF2-40B4-BE49-F238E27FC236}">
                    <a16:creationId xmlns:a16="http://schemas.microsoft.com/office/drawing/2014/main" id="{D7442635-30E2-1412-4DB8-AAAF758AE2A7}"/>
                  </a:ext>
                </a:extLst>
              </p:cNvPr>
              <p:cNvSpPr txBox="1"/>
              <p:nvPr/>
            </p:nvSpPr>
            <p:spPr>
              <a:xfrm>
                <a:off x="0" y="-133350"/>
                <a:ext cx="967355" cy="1133022"/>
              </a:xfrm>
              <a:prstGeom prst="rect">
                <a:avLst/>
              </a:prstGeom>
            </p:spPr>
            <p:txBody>
              <a:bodyPr lIns="18300" tIns="18300" rIns="18300" bIns="18300" rtlCol="0" anchor="ctr"/>
              <a:lstStyle/>
              <a:p>
                <a:pPr marL="0" lvl="0" indent="0" algn="ctr">
                  <a:lnSpc>
                    <a:spcPts val="1680"/>
                  </a:lnSpc>
                  <a:spcBef>
                    <a:spcPct val="0"/>
                  </a:spcBef>
                </a:pPr>
                <a:endParaRPr/>
              </a:p>
            </p:txBody>
          </p:sp>
        </p:grpSp>
        <p:grpSp>
          <p:nvGrpSpPr>
            <p:cNvPr id="251" name="Group 44">
              <a:extLst>
                <a:ext uri="{FF2B5EF4-FFF2-40B4-BE49-F238E27FC236}">
                  <a16:creationId xmlns:a16="http://schemas.microsoft.com/office/drawing/2014/main" id="{CE3AACA3-EF83-09B9-8A7D-9219B70F3B07}"/>
                </a:ext>
              </a:extLst>
            </p:cNvPr>
            <p:cNvGrpSpPr/>
            <p:nvPr/>
          </p:nvGrpSpPr>
          <p:grpSpPr>
            <a:xfrm>
              <a:off x="3178368" y="1992234"/>
              <a:ext cx="1424001" cy="1471573"/>
              <a:chOff x="0" y="0"/>
              <a:chExt cx="967355" cy="999672"/>
            </a:xfrm>
          </p:grpSpPr>
          <p:sp>
            <p:nvSpPr>
              <p:cNvPr id="314" name="Freeform 45">
                <a:extLst>
                  <a:ext uri="{FF2B5EF4-FFF2-40B4-BE49-F238E27FC236}">
                    <a16:creationId xmlns:a16="http://schemas.microsoft.com/office/drawing/2014/main" id="{9CC1231A-DC9C-89AF-CF2B-6E09BDA2282E}"/>
                  </a:ext>
                </a:extLst>
              </p:cNvPr>
              <p:cNvSpPr/>
              <p:nvPr/>
            </p:nvSpPr>
            <p:spPr>
              <a:xfrm>
                <a:off x="0" y="0"/>
                <a:ext cx="967355" cy="999672"/>
              </a:xfrm>
              <a:custGeom>
                <a:avLst/>
                <a:gdLst/>
                <a:ahLst/>
                <a:cxnLst/>
                <a:rect l="l" t="t" r="r" b="b"/>
                <a:pathLst>
                  <a:path w="967355" h="999672">
                    <a:moveTo>
                      <a:pt x="72490" y="0"/>
                    </a:moveTo>
                    <a:lnTo>
                      <a:pt x="894866" y="0"/>
                    </a:lnTo>
                    <a:cubicBezTo>
                      <a:pt x="934901" y="0"/>
                      <a:pt x="967355" y="32455"/>
                      <a:pt x="967355" y="72490"/>
                    </a:cubicBezTo>
                    <a:lnTo>
                      <a:pt x="967355" y="927182"/>
                    </a:lnTo>
                    <a:cubicBezTo>
                      <a:pt x="967355" y="967217"/>
                      <a:pt x="934901" y="999672"/>
                      <a:pt x="894866" y="999672"/>
                    </a:cubicBezTo>
                    <a:lnTo>
                      <a:pt x="72490" y="999672"/>
                    </a:lnTo>
                    <a:cubicBezTo>
                      <a:pt x="53264" y="999672"/>
                      <a:pt x="34826" y="992035"/>
                      <a:pt x="21232" y="978440"/>
                    </a:cubicBezTo>
                    <a:cubicBezTo>
                      <a:pt x="7637" y="964846"/>
                      <a:pt x="0" y="946408"/>
                      <a:pt x="0" y="927182"/>
                    </a:cubicBezTo>
                    <a:lnTo>
                      <a:pt x="0" y="72490"/>
                    </a:lnTo>
                    <a:cubicBezTo>
                      <a:pt x="0" y="32455"/>
                      <a:pt x="32455" y="0"/>
                      <a:pt x="72490" y="0"/>
                    </a:cubicBezTo>
                    <a:close/>
                  </a:path>
                </a:pathLst>
              </a:custGeom>
              <a:solidFill>
                <a:srgbClr val="107E82">
                  <a:alpha val="9804"/>
                </a:srgbClr>
              </a:solidFill>
              <a:ln cap="sq">
                <a:noFill/>
                <a:prstDash val="solid"/>
                <a:miter/>
              </a:ln>
            </p:spPr>
          </p:sp>
          <p:sp>
            <p:nvSpPr>
              <p:cNvPr id="315" name="TextBox 46">
                <a:extLst>
                  <a:ext uri="{FF2B5EF4-FFF2-40B4-BE49-F238E27FC236}">
                    <a16:creationId xmlns:a16="http://schemas.microsoft.com/office/drawing/2014/main" id="{E45A0E2F-F42B-4E7D-0B03-87C665555B5C}"/>
                  </a:ext>
                </a:extLst>
              </p:cNvPr>
              <p:cNvSpPr txBox="1"/>
              <p:nvPr/>
            </p:nvSpPr>
            <p:spPr>
              <a:xfrm>
                <a:off x="0" y="-133350"/>
                <a:ext cx="967355" cy="1133022"/>
              </a:xfrm>
              <a:prstGeom prst="rect">
                <a:avLst/>
              </a:prstGeom>
            </p:spPr>
            <p:txBody>
              <a:bodyPr lIns="18300" tIns="18300" rIns="18300" bIns="18300" rtlCol="0" anchor="ctr"/>
              <a:lstStyle/>
              <a:p>
                <a:pPr marL="0" lvl="0" indent="0" algn="ctr">
                  <a:lnSpc>
                    <a:spcPts val="1680"/>
                  </a:lnSpc>
                  <a:spcBef>
                    <a:spcPct val="0"/>
                  </a:spcBef>
                </a:pPr>
                <a:endParaRPr/>
              </a:p>
            </p:txBody>
          </p:sp>
        </p:grpSp>
        <p:grpSp>
          <p:nvGrpSpPr>
            <p:cNvPr id="252" name="Group 47">
              <a:extLst>
                <a:ext uri="{FF2B5EF4-FFF2-40B4-BE49-F238E27FC236}">
                  <a16:creationId xmlns:a16="http://schemas.microsoft.com/office/drawing/2014/main" id="{E502D2EA-AD1C-C82D-620C-C71F8DCCE0FF}"/>
                </a:ext>
              </a:extLst>
            </p:cNvPr>
            <p:cNvGrpSpPr/>
            <p:nvPr/>
          </p:nvGrpSpPr>
          <p:grpSpPr>
            <a:xfrm>
              <a:off x="4662888" y="461251"/>
              <a:ext cx="1424001" cy="1471573"/>
              <a:chOff x="0" y="0"/>
              <a:chExt cx="967355" cy="999672"/>
            </a:xfrm>
          </p:grpSpPr>
          <p:sp>
            <p:nvSpPr>
              <p:cNvPr id="312" name="Freeform 48">
                <a:extLst>
                  <a:ext uri="{FF2B5EF4-FFF2-40B4-BE49-F238E27FC236}">
                    <a16:creationId xmlns:a16="http://schemas.microsoft.com/office/drawing/2014/main" id="{20460220-5AD7-8563-9BEA-E9B2C87A4690}"/>
                  </a:ext>
                </a:extLst>
              </p:cNvPr>
              <p:cNvSpPr/>
              <p:nvPr/>
            </p:nvSpPr>
            <p:spPr>
              <a:xfrm>
                <a:off x="0" y="0"/>
                <a:ext cx="967355" cy="999672"/>
              </a:xfrm>
              <a:custGeom>
                <a:avLst/>
                <a:gdLst/>
                <a:ahLst/>
                <a:cxnLst/>
                <a:rect l="l" t="t" r="r" b="b"/>
                <a:pathLst>
                  <a:path w="967355" h="999672">
                    <a:moveTo>
                      <a:pt x="72490" y="0"/>
                    </a:moveTo>
                    <a:lnTo>
                      <a:pt x="894866" y="0"/>
                    </a:lnTo>
                    <a:cubicBezTo>
                      <a:pt x="934901" y="0"/>
                      <a:pt x="967355" y="32455"/>
                      <a:pt x="967355" y="72490"/>
                    </a:cubicBezTo>
                    <a:lnTo>
                      <a:pt x="967355" y="927182"/>
                    </a:lnTo>
                    <a:cubicBezTo>
                      <a:pt x="967355" y="967217"/>
                      <a:pt x="934901" y="999672"/>
                      <a:pt x="894866" y="999672"/>
                    </a:cubicBezTo>
                    <a:lnTo>
                      <a:pt x="72490" y="999672"/>
                    </a:lnTo>
                    <a:cubicBezTo>
                      <a:pt x="53264" y="999672"/>
                      <a:pt x="34826" y="992035"/>
                      <a:pt x="21232" y="978440"/>
                    </a:cubicBezTo>
                    <a:cubicBezTo>
                      <a:pt x="7637" y="964846"/>
                      <a:pt x="0" y="946408"/>
                      <a:pt x="0" y="927182"/>
                    </a:cubicBezTo>
                    <a:lnTo>
                      <a:pt x="0" y="72490"/>
                    </a:lnTo>
                    <a:cubicBezTo>
                      <a:pt x="0" y="32455"/>
                      <a:pt x="32455" y="0"/>
                      <a:pt x="72490" y="0"/>
                    </a:cubicBezTo>
                    <a:close/>
                  </a:path>
                </a:pathLst>
              </a:custGeom>
              <a:solidFill>
                <a:srgbClr val="107E82">
                  <a:alpha val="9804"/>
                </a:srgbClr>
              </a:solidFill>
              <a:ln cap="sq">
                <a:noFill/>
                <a:prstDash val="solid"/>
                <a:miter/>
              </a:ln>
            </p:spPr>
          </p:sp>
          <p:sp>
            <p:nvSpPr>
              <p:cNvPr id="313" name="TextBox 49">
                <a:extLst>
                  <a:ext uri="{FF2B5EF4-FFF2-40B4-BE49-F238E27FC236}">
                    <a16:creationId xmlns:a16="http://schemas.microsoft.com/office/drawing/2014/main" id="{0B4F97C2-6409-E01F-2810-02AE1AC6AB61}"/>
                  </a:ext>
                </a:extLst>
              </p:cNvPr>
              <p:cNvSpPr txBox="1"/>
              <p:nvPr/>
            </p:nvSpPr>
            <p:spPr>
              <a:xfrm>
                <a:off x="0" y="-133350"/>
                <a:ext cx="967355" cy="1133022"/>
              </a:xfrm>
              <a:prstGeom prst="rect">
                <a:avLst/>
              </a:prstGeom>
            </p:spPr>
            <p:txBody>
              <a:bodyPr lIns="18300" tIns="18300" rIns="18300" bIns="18300" rtlCol="0" anchor="ctr"/>
              <a:lstStyle/>
              <a:p>
                <a:pPr marL="0" lvl="0" indent="0" algn="ctr">
                  <a:lnSpc>
                    <a:spcPts val="1680"/>
                  </a:lnSpc>
                  <a:spcBef>
                    <a:spcPct val="0"/>
                  </a:spcBef>
                </a:pPr>
                <a:endParaRPr/>
              </a:p>
            </p:txBody>
          </p:sp>
        </p:grpSp>
        <p:grpSp>
          <p:nvGrpSpPr>
            <p:cNvPr id="253" name="Group 50">
              <a:extLst>
                <a:ext uri="{FF2B5EF4-FFF2-40B4-BE49-F238E27FC236}">
                  <a16:creationId xmlns:a16="http://schemas.microsoft.com/office/drawing/2014/main" id="{44D541B2-0BBF-E1B5-ED51-0DDF16193325}"/>
                </a:ext>
              </a:extLst>
            </p:cNvPr>
            <p:cNvGrpSpPr/>
            <p:nvPr/>
          </p:nvGrpSpPr>
          <p:grpSpPr>
            <a:xfrm>
              <a:off x="4662888" y="1992234"/>
              <a:ext cx="1424001" cy="1471573"/>
              <a:chOff x="0" y="0"/>
              <a:chExt cx="967355" cy="999672"/>
            </a:xfrm>
          </p:grpSpPr>
          <p:sp>
            <p:nvSpPr>
              <p:cNvPr id="310" name="Freeform 51">
                <a:extLst>
                  <a:ext uri="{FF2B5EF4-FFF2-40B4-BE49-F238E27FC236}">
                    <a16:creationId xmlns:a16="http://schemas.microsoft.com/office/drawing/2014/main" id="{305C4C97-215D-8659-D298-14519797397E}"/>
                  </a:ext>
                </a:extLst>
              </p:cNvPr>
              <p:cNvSpPr/>
              <p:nvPr/>
            </p:nvSpPr>
            <p:spPr>
              <a:xfrm>
                <a:off x="0" y="0"/>
                <a:ext cx="967355" cy="999672"/>
              </a:xfrm>
              <a:custGeom>
                <a:avLst/>
                <a:gdLst/>
                <a:ahLst/>
                <a:cxnLst/>
                <a:rect l="l" t="t" r="r" b="b"/>
                <a:pathLst>
                  <a:path w="967355" h="999672">
                    <a:moveTo>
                      <a:pt x="72490" y="0"/>
                    </a:moveTo>
                    <a:lnTo>
                      <a:pt x="894866" y="0"/>
                    </a:lnTo>
                    <a:cubicBezTo>
                      <a:pt x="934901" y="0"/>
                      <a:pt x="967355" y="32455"/>
                      <a:pt x="967355" y="72490"/>
                    </a:cubicBezTo>
                    <a:lnTo>
                      <a:pt x="967355" y="927182"/>
                    </a:lnTo>
                    <a:cubicBezTo>
                      <a:pt x="967355" y="967217"/>
                      <a:pt x="934901" y="999672"/>
                      <a:pt x="894866" y="999672"/>
                    </a:cubicBezTo>
                    <a:lnTo>
                      <a:pt x="72490" y="999672"/>
                    </a:lnTo>
                    <a:cubicBezTo>
                      <a:pt x="53264" y="999672"/>
                      <a:pt x="34826" y="992035"/>
                      <a:pt x="21232" y="978440"/>
                    </a:cubicBezTo>
                    <a:cubicBezTo>
                      <a:pt x="7637" y="964846"/>
                      <a:pt x="0" y="946408"/>
                      <a:pt x="0" y="927182"/>
                    </a:cubicBezTo>
                    <a:lnTo>
                      <a:pt x="0" y="72490"/>
                    </a:lnTo>
                    <a:cubicBezTo>
                      <a:pt x="0" y="32455"/>
                      <a:pt x="32455" y="0"/>
                      <a:pt x="72490" y="0"/>
                    </a:cubicBezTo>
                    <a:close/>
                  </a:path>
                </a:pathLst>
              </a:custGeom>
              <a:solidFill>
                <a:srgbClr val="107E82">
                  <a:alpha val="9804"/>
                </a:srgbClr>
              </a:solidFill>
              <a:ln cap="sq">
                <a:noFill/>
                <a:prstDash val="solid"/>
                <a:miter/>
              </a:ln>
            </p:spPr>
          </p:sp>
          <p:sp>
            <p:nvSpPr>
              <p:cNvPr id="311" name="TextBox 52">
                <a:extLst>
                  <a:ext uri="{FF2B5EF4-FFF2-40B4-BE49-F238E27FC236}">
                    <a16:creationId xmlns:a16="http://schemas.microsoft.com/office/drawing/2014/main" id="{B7A13A32-CE06-4566-2EDA-3B16A086037F}"/>
                  </a:ext>
                </a:extLst>
              </p:cNvPr>
              <p:cNvSpPr txBox="1"/>
              <p:nvPr/>
            </p:nvSpPr>
            <p:spPr>
              <a:xfrm>
                <a:off x="0" y="-133350"/>
                <a:ext cx="967355" cy="1133022"/>
              </a:xfrm>
              <a:prstGeom prst="rect">
                <a:avLst/>
              </a:prstGeom>
            </p:spPr>
            <p:txBody>
              <a:bodyPr lIns="18300" tIns="18300" rIns="18300" bIns="18300" rtlCol="0" anchor="ctr"/>
              <a:lstStyle/>
              <a:p>
                <a:pPr marL="0" lvl="0" indent="0" algn="ctr">
                  <a:lnSpc>
                    <a:spcPts val="1680"/>
                  </a:lnSpc>
                  <a:spcBef>
                    <a:spcPct val="0"/>
                  </a:spcBef>
                </a:pPr>
                <a:endParaRPr/>
              </a:p>
            </p:txBody>
          </p:sp>
        </p:grpSp>
        <p:grpSp>
          <p:nvGrpSpPr>
            <p:cNvPr id="254" name="Group 53">
              <a:extLst>
                <a:ext uri="{FF2B5EF4-FFF2-40B4-BE49-F238E27FC236}">
                  <a16:creationId xmlns:a16="http://schemas.microsoft.com/office/drawing/2014/main" id="{6027B885-2606-2AB5-3C6B-97D04E99200E}"/>
                </a:ext>
              </a:extLst>
            </p:cNvPr>
            <p:cNvGrpSpPr/>
            <p:nvPr/>
          </p:nvGrpSpPr>
          <p:grpSpPr>
            <a:xfrm>
              <a:off x="3150206" y="431546"/>
              <a:ext cx="1424001" cy="1471573"/>
              <a:chOff x="0" y="0"/>
              <a:chExt cx="967355" cy="999672"/>
            </a:xfrm>
          </p:grpSpPr>
          <p:sp>
            <p:nvSpPr>
              <p:cNvPr id="308" name="Freeform 54">
                <a:extLst>
                  <a:ext uri="{FF2B5EF4-FFF2-40B4-BE49-F238E27FC236}">
                    <a16:creationId xmlns:a16="http://schemas.microsoft.com/office/drawing/2014/main" id="{ECC1BD50-AE31-E46C-B199-CE6B7C4DA204}"/>
                  </a:ext>
                </a:extLst>
              </p:cNvPr>
              <p:cNvSpPr/>
              <p:nvPr/>
            </p:nvSpPr>
            <p:spPr>
              <a:xfrm>
                <a:off x="0" y="0"/>
                <a:ext cx="967355" cy="999672"/>
              </a:xfrm>
              <a:custGeom>
                <a:avLst/>
                <a:gdLst/>
                <a:ahLst/>
                <a:cxnLst/>
                <a:rect l="l" t="t" r="r" b="b"/>
                <a:pathLst>
                  <a:path w="967355" h="999672">
                    <a:moveTo>
                      <a:pt x="72490" y="0"/>
                    </a:moveTo>
                    <a:lnTo>
                      <a:pt x="894866" y="0"/>
                    </a:lnTo>
                    <a:cubicBezTo>
                      <a:pt x="934901" y="0"/>
                      <a:pt x="967355" y="32455"/>
                      <a:pt x="967355" y="72490"/>
                    </a:cubicBezTo>
                    <a:lnTo>
                      <a:pt x="967355" y="927182"/>
                    </a:lnTo>
                    <a:cubicBezTo>
                      <a:pt x="967355" y="967217"/>
                      <a:pt x="934901" y="999672"/>
                      <a:pt x="894866" y="999672"/>
                    </a:cubicBezTo>
                    <a:lnTo>
                      <a:pt x="72490" y="999672"/>
                    </a:lnTo>
                    <a:cubicBezTo>
                      <a:pt x="53264" y="999672"/>
                      <a:pt x="34826" y="992035"/>
                      <a:pt x="21232" y="978440"/>
                    </a:cubicBezTo>
                    <a:cubicBezTo>
                      <a:pt x="7637" y="964846"/>
                      <a:pt x="0" y="946408"/>
                      <a:pt x="0" y="927182"/>
                    </a:cubicBezTo>
                    <a:lnTo>
                      <a:pt x="0" y="72490"/>
                    </a:lnTo>
                    <a:cubicBezTo>
                      <a:pt x="0" y="32455"/>
                      <a:pt x="32455" y="0"/>
                      <a:pt x="72490" y="0"/>
                    </a:cubicBezTo>
                    <a:close/>
                  </a:path>
                </a:pathLst>
              </a:custGeom>
              <a:solidFill>
                <a:srgbClr val="FFFFFF"/>
              </a:solidFill>
              <a:ln w="19050" cap="sq">
                <a:solidFill>
                  <a:srgbClr val="000000"/>
                </a:solidFill>
                <a:prstDash val="solid"/>
                <a:miter/>
              </a:ln>
            </p:spPr>
          </p:sp>
          <p:sp>
            <p:nvSpPr>
              <p:cNvPr id="309" name="TextBox 55">
                <a:extLst>
                  <a:ext uri="{FF2B5EF4-FFF2-40B4-BE49-F238E27FC236}">
                    <a16:creationId xmlns:a16="http://schemas.microsoft.com/office/drawing/2014/main" id="{2A6A58D7-6689-92DD-D5A4-CD3F0CB7C47E}"/>
                  </a:ext>
                </a:extLst>
              </p:cNvPr>
              <p:cNvSpPr txBox="1"/>
              <p:nvPr/>
            </p:nvSpPr>
            <p:spPr>
              <a:xfrm>
                <a:off x="0" y="-133350"/>
                <a:ext cx="967355" cy="1133022"/>
              </a:xfrm>
              <a:prstGeom prst="rect">
                <a:avLst/>
              </a:prstGeom>
            </p:spPr>
            <p:txBody>
              <a:bodyPr lIns="18300" tIns="18300" rIns="18300" bIns="18300" rtlCol="0" anchor="ctr"/>
              <a:lstStyle/>
              <a:p>
                <a:pPr marL="0" lvl="0" indent="0" algn="ctr">
                  <a:lnSpc>
                    <a:spcPts val="1680"/>
                  </a:lnSpc>
                  <a:spcBef>
                    <a:spcPct val="0"/>
                  </a:spcBef>
                </a:pPr>
                <a:endParaRPr/>
              </a:p>
            </p:txBody>
          </p:sp>
        </p:grpSp>
        <p:grpSp>
          <p:nvGrpSpPr>
            <p:cNvPr id="255" name="Group 56">
              <a:extLst>
                <a:ext uri="{FF2B5EF4-FFF2-40B4-BE49-F238E27FC236}">
                  <a16:creationId xmlns:a16="http://schemas.microsoft.com/office/drawing/2014/main" id="{3D7C5530-C099-AEAD-3B3D-11BB8EA2BCBB}"/>
                </a:ext>
              </a:extLst>
            </p:cNvPr>
            <p:cNvGrpSpPr/>
            <p:nvPr/>
          </p:nvGrpSpPr>
          <p:grpSpPr>
            <a:xfrm>
              <a:off x="3150206" y="1962529"/>
              <a:ext cx="1424001" cy="1471573"/>
              <a:chOff x="0" y="0"/>
              <a:chExt cx="967355" cy="999672"/>
            </a:xfrm>
          </p:grpSpPr>
          <p:sp>
            <p:nvSpPr>
              <p:cNvPr id="306" name="Freeform 57">
                <a:extLst>
                  <a:ext uri="{FF2B5EF4-FFF2-40B4-BE49-F238E27FC236}">
                    <a16:creationId xmlns:a16="http://schemas.microsoft.com/office/drawing/2014/main" id="{2605981B-D032-12DD-8F6A-C24C243D849E}"/>
                  </a:ext>
                </a:extLst>
              </p:cNvPr>
              <p:cNvSpPr/>
              <p:nvPr/>
            </p:nvSpPr>
            <p:spPr>
              <a:xfrm>
                <a:off x="0" y="0"/>
                <a:ext cx="967355" cy="999672"/>
              </a:xfrm>
              <a:custGeom>
                <a:avLst/>
                <a:gdLst/>
                <a:ahLst/>
                <a:cxnLst/>
                <a:rect l="l" t="t" r="r" b="b"/>
                <a:pathLst>
                  <a:path w="967355" h="999672">
                    <a:moveTo>
                      <a:pt x="72490" y="0"/>
                    </a:moveTo>
                    <a:lnTo>
                      <a:pt x="894866" y="0"/>
                    </a:lnTo>
                    <a:cubicBezTo>
                      <a:pt x="934901" y="0"/>
                      <a:pt x="967355" y="32455"/>
                      <a:pt x="967355" y="72490"/>
                    </a:cubicBezTo>
                    <a:lnTo>
                      <a:pt x="967355" y="927182"/>
                    </a:lnTo>
                    <a:cubicBezTo>
                      <a:pt x="967355" y="967217"/>
                      <a:pt x="934901" y="999672"/>
                      <a:pt x="894866" y="999672"/>
                    </a:cubicBezTo>
                    <a:lnTo>
                      <a:pt x="72490" y="999672"/>
                    </a:lnTo>
                    <a:cubicBezTo>
                      <a:pt x="53264" y="999672"/>
                      <a:pt x="34826" y="992035"/>
                      <a:pt x="21232" y="978440"/>
                    </a:cubicBezTo>
                    <a:cubicBezTo>
                      <a:pt x="7637" y="964846"/>
                      <a:pt x="0" y="946408"/>
                      <a:pt x="0" y="927182"/>
                    </a:cubicBezTo>
                    <a:lnTo>
                      <a:pt x="0" y="72490"/>
                    </a:lnTo>
                    <a:cubicBezTo>
                      <a:pt x="0" y="32455"/>
                      <a:pt x="32455" y="0"/>
                      <a:pt x="72490" y="0"/>
                    </a:cubicBezTo>
                    <a:close/>
                  </a:path>
                </a:pathLst>
              </a:custGeom>
              <a:solidFill>
                <a:srgbClr val="FFFFFF"/>
              </a:solidFill>
              <a:ln w="19050" cap="sq">
                <a:solidFill>
                  <a:srgbClr val="000000"/>
                </a:solidFill>
                <a:prstDash val="solid"/>
                <a:miter/>
              </a:ln>
            </p:spPr>
          </p:sp>
          <p:sp>
            <p:nvSpPr>
              <p:cNvPr id="307" name="TextBox 58">
                <a:extLst>
                  <a:ext uri="{FF2B5EF4-FFF2-40B4-BE49-F238E27FC236}">
                    <a16:creationId xmlns:a16="http://schemas.microsoft.com/office/drawing/2014/main" id="{B3658CB3-BE2D-6CFE-88B9-0B9FF2AB1BEC}"/>
                  </a:ext>
                </a:extLst>
              </p:cNvPr>
              <p:cNvSpPr txBox="1"/>
              <p:nvPr/>
            </p:nvSpPr>
            <p:spPr>
              <a:xfrm>
                <a:off x="0" y="-133350"/>
                <a:ext cx="967355" cy="1133022"/>
              </a:xfrm>
              <a:prstGeom prst="rect">
                <a:avLst/>
              </a:prstGeom>
            </p:spPr>
            <p:txBody>
              <a:bodyPr lIns="18300" tIns="18300" rIns="18300" bIns="18300" rtlCol="0" anchor="ctr"/>
              <a:lstStyle/>
              <a:p>
                <a:pPr marL="0" lvl="0" indent="0" algn="ctr">
                  <a:lnSpc>
                    <a:spcPts val="1680"/>
                  </a:lnSpc>
                  <a:spcBef>
                    <a:spcPct val="0"/>
                  </a:spcBef>
                </a:pPr>
                <a:endParaRPr/>
              </a:p>
            </p:txBody>
          </p:sp>
        </p:grpSp>
        <p:grpSp>
          <p:nvGrpSpPr>
            <p:cNvPr id="256" name="Group 59">
              <a:extLst>
                <a:ext uri="{FF2B5EF4-FFF2-40B4-BE49-F238E27FC236}">
                  <a16:creationId xmlns:a16="http://schemas.microsoft.com/office/drawing/2014/main" id="{3DD20AD7-4706-3290-C92D-E5F73E5889D5}"/>
                </a:ext>
              </a:extLst>
            </p:cNvPr>
            <p:cNvGrpSpPr/>
            <p:nvPr/>
          </p:nvGrpSpPr>
          <p:grpSpPr>
            <a:xfrm>
              <a:off x="4634725" y="431546"/>
              <a:ext cx="1424001" cy="1471573"/>
              <a:chOff x="0" y="0"/>
              <a:chExt cx="967355" cy="999672"/>
            </a:xfrm>
          </p:grpSpPr>
          <p:sp>
            <p:nvSpPr>
              <p:cNvPr id="304" name="Freeform 60">
                <a:extLst>
                  <a:ext uri="{FF2B5EF4-FFF2-40B4-BE49-F238E27FC236}">
                    <a16:creationId xmlns:a16="http://schemas.microsoft.com/office/drawing/2014/main" id="{FB72C1AF-1DBB-CF41-2BCA-E785527EFA1A}"/>
                  </a:ext>
                </a:extLst>
              </p:cNvPr>
              <p:cNvSpPr/>
              <p:nvPr/>
            </p:nvSpPr>
            <p:spPr>
              <a:xfrm>
                <a:off x="0" y="0"/>
                <a:ext cx="967355" cy="999672"/>
              </a:xfrm>
              <a:custGeom>
                <a:avLst/>
                <a:gdLst/>
                <a:ahLst/>
                <a:cxnLst/>
                <a:rect l="l" t="t" r="r" b="b"/>
                <a:pathLst>
                  <a:path w="967355" h="999672">
                    <a:moveTo>
                      <a:pt x="72490" y="0"/>
                    </a:moveTo>
                    <a:lnTo>
                      <a:pt x="894866" y="0"/>
                    </a:lnTo>
                    <a:cubicBezTo>
                      <a:pt x="934901" y="0"/>
                      <a:pt x="967355" y="32455"/>
                      <a:pt x="967355" y="72490"/>
                    </a:cubicBezTo>
                    <a:lnTo>
                      <a:pt x="967355" y="927182"/>
                    </a:lnTo>
                    <a:cubicBezTo>
                      <a:pt x="967355" y="967217"/>
                      <a:pt x="934901" y="999672"/>
                      <a:pt x="894866" y="999672"/>
                    </a:cubicBezTo>
                    <a:lnTo>
                      <a:pt x="72490" y="999672"/>
                    </a:lnTo>
                    <a:cubicBezTo>
                      <a:pt x="53264" y="999672"/>
                      <a:pt x="34826" y="992035"/>
                      <a:pt x="21232" y="978440"/>
                    </a:cubicBezTo>
                    <a:cubicBezTo>
                      <a:pt x="7637" y="964846"/>
                      <a:pt x="0" y="946408"/>
                      <a:pt x="0" y="927182"/>
                    </a:cubicBezTo>
                    <a:lnTo>
                      <a:pt x="0" y="72490"/>
                    </a:lnTo>
                    <a:cubicBezTo>
                      <a:pt x="0" y="32455"/>
                      <a:pt x="32455" y="0"/>
                      <a:pt x="72490" y="0"/>
                    </a:cubicBezTo>
                    <a:close/>
                  </a:path>
                </a:pathLst>
              </a:custGeom>
              <a:solidFill>
                <a:srgbClr val="FFFFFF"/>
              </a:solidFill>
              <a:ln w="19050" cap="sq">
                <a:solidFill>
                  <a:srgbClr val="000000"/>
                </a:solidFill>
                <a:prstDash val="solid"/>
                <a:miter/>
              </a:ln>
            </p:spPr>
          </p:sp>
          <p:sp>
            <p:nvSpPr>
              <p:cNvPr id="305" name="TextBox 61">
                <a:extLst>
                  <a:ext uri="{FF2B5EF4-FFF2-40B4-BE49-F238E27FC236}">
                    <a16:creationId xmlns:a16="http://schemas.microsoft.com/office/drawing/2014/main" id="{3BD32A74-6A71-CF6E-0088-A3AB0D1BD57E}"/>
                  </a:ext>
                </a:extLst>
              </p:cNvPr>
              <p:cNvSpPr txBox="1"/>
              <p:nvPr/>
            </p:nvSpPr>
            <p:spPr>
              <a:xfrm>
                <a:off x="0" y="-133350"/>
                <a:ext cx="967355" cy="1133022"/>
              </a:xfrm>
              <a:prstGeom prst="rect">
                <a:avLst/>
              </a:prstGeom>
            </p:spPr>
            <p:txBody>
              <a:bodyPr lIns="18300" tIns="18300" rIns="18300" bIns="18300" rtlCol="0" anchor="ctr"/>
              <a:lstStyle/>
              <a:p>
                <a:pPr marL="0" lvl="0" indent="0" algn="ctr">
                  <a:lnSpc>
                    <a:spcPts val="1680"/>
                  </a:lnSpc>
                  <a:spcBef>
                    <a:spcPct val="0"/>
                  </a:spcBef>
                </a:pPr>
                <a:endParaRPr/>
              </a:p>
            </p:txBody>
          </p:sp>
        </p:grpSp>
        <p:grpSp>
          <p:nvGrpSpPr>
            <p:cNvPr id="257" name="Group 62">
              <a:extLst>
                <a:ext uri="{FF2B5EF4-FFF2-40B4-BE49-F238E27FC236}">
                  <a16:creationId xmlns:a16="http://schemas.microsoft.com/office/drawing/2014/main" id="{9F952D5E-5E0E-318A-5B60-AFD66F7EC662}"/>
                </a:ext>
              </a:extLst>
            </p:cNvPr>
            <p:cNvGrpSpPr/>
            <p:nvPr/>
          </p:nvGrpSpPr>
          <p:grpSpPr>
            <a:xfrm>
              <a:off x="4634725" y="1962529"/>
              <a:ext cx="1424001" cy="1471573"/>
              <a:chOff x="0" y="0"/>
              <a:chExt cx="967355" cy="999672"/>
            </a:xfrm>
          </p:grpSpPr>
          <p:sp>
            <p:nvSpPr>
              <p:cNvPr id="302" name="Freeform 63">
                <a:extLst>
                  <a:ext uri="{FF2B5EF4-FFF2-40B4-BE49-F238E27FC236}">
                    <a16:creationId xmlns:a16="http://schemas.microsoft.com/office/drawing/2014/main" id="{6FEB29C7-F581-3930-9BBF-C88AAD5DAD29}"/>
                  </a:ext>
                </a:extLst>
              </p:cNvPr>
              <p:cNvSpPr/>
              <p:nvPr/>
            </p:nvSpPr>
            <p:spPr>
              <a:xfrm>
                <a:off x="0" y="0"/>
                <a:ext cx="967355" cy="999672"/>
              </a:xfrm>
              <a:custGeom>
                <a:avLst/>
                <a:gdLst/>
                <a:ahLst/>
                <a:cxnLst/>
                <a:rect l="l" t="t" r="r" b="b"/>
                <a:pathLst>
                  <a:path w="967355" h="999672">
                    <a:moveTo>
                      <a:pt x="72490" y="0"/>
                    </a:moveTo>
                    <a:lnTo>
                      <a:pt x="894866" y="0"/>
                    </a:lnTo>
                    <a:cubicBezTo>
                      <a:pt x="934901" y="0"/>
                      <a:pt x="967355" y="32455"/>
                      <a:pt x="967355" y="72490"/>
                    </a:cubicBezTo>
                    <a:lnTo>
                      <a:pt x="967355" y="927182"/>
                    </a:lnTo>
                    <a:cubicBezTo>
                      <a:pt x="967355" y="967217"/>
                      <a:pt x="934901" y="999672"/>
                      <a:pt x="894866" y="999672"/>
                    </a:cubicBezTo>
                    <a:lnTo>
                      <a:pt x="72490" y="999672"/>
                    </a:lnTo>
                    <a:cubicBezTo>
                      <a:pt x="53264" y="999672"/>
                      <a:pt x="34826" y="992035"/>
                      <a:pt x="21232" y="978440"/>
                    </a:cubicBezTo>
                    <a:cubicBezTo>
                      <a:pt x="7637" y="964846"/>
                      <a:pt x="0" y="946408"/>
                      <a:pt x="0" y="927182"/>
                    </a:cubicBezTo>
                    <a:lnTo>
                      <a:pt x="0" y="72490"/>
                    </a:lnTo>
                    <a:cubicBezTo>
                      <a:pt x="0" y="32455"/>
                      <a:pt x="32455" y="0"/>
                      <a:pt x="72490" y="0"/>
                    </a:cubicBezTo>
                    <a:close/>
                  </a:path>
                </a:pathLst>
              </a:custGeom>
              <a:solidFill>
                <a:srgbClr val="FFFFFF"/>
              </a:solidFill>
              <a:ln w="19050" cap="sq">
                <a:solidFill>
                  <a:srgbClr val="000000"/>
                </a:solidFill>
                <a:prstDash val="solid"/>
                <a:miter/>
              </a:ln>
            </p:spPr>
          </p:sp>
          <p:sp>
            <p:nvSpPr>
              <p:cNvPr id="303" name="TextBox 64">
                <a:extLst>
                  <a:ext uri="{FF2B5EF4-FFF2-40B4-BE49-F238E27FC236}">
                    <a16:creationId xmlns:a16="http://schemas.microsoft.com/office/drawing/2014/main" id="{075C748D-1533-54AE-CAD9-D416CDF937A0}"/>
                  </a:ext>
                </a:extLst>
              </p:cNvPr>
              <p:cNvSpPr txBox="1"/>
              <p:nvPr/>
            </p:nvSpPr>
            <p:spPr>
              <a:xfrm>
                <a:off x="0" y="-133350"/>
                <a:ext cx="967355" cy="1133022"/>
              </a:xfrm>
              <a:prstGeom prst="rect">
                <a:avLst/>
              </a:prstGeom>
            </p:spPr>
            <p:txBody>
              <a:bodyPr lIns="18300" tIns="18300" rIns="18300" bIns="18300" rtlCol="0" anchor="ctr"/>
              <a:lstStyle/>
              <a:p>
                <a:pPr marL="0" lvl="0" indent="0" algn="ctr">
                  <a:lnSpc>
                    <a:spcPts val="1680"/>
                  </a:lnSpc>
                  <a:spcBef>
                    <a:spcPct val="0"/>
                  </a:spcBef>
                </a:pPr>
                <a:endParaRPr/>
              </a:p>
            </p:txBody>
          </p:sp>
        </p:grpSp>
        <p:sp>
          <p:nvSpPr>
            <p:cNvPr id="258" name="Freeform 65">
              <a:extLst>
                <a:ext uri="{FF2B5EF4-FFF2-40B4-BE49-F238E27FC236}">
                  <a16:creationId xmlns:a16="http://schemas.microsoft.com/office/drawing/2014/main" id="{A47EE9CB-6570-1BF2-0367-48C3D16EDA17}"/>
                </a:ext>
              </a:extLst>
            </p:cNvPr>
            <p:cNvSpPr/>
            <p:nvPr/>
          </p:nvSpPr>
          <p:spPr>
            <a:xfrm>
              <a:off x="4923834" y="1021419"/>
              <a:ext cx="827250" cy="829323"/>
            </a:xfrm>
            <a:custGeom>
              <a:avLst/>
              <a:gdLst/>
              <a:ahLst/>
              <a:cxnLst/>
              <a:rect l="l" t="t" r="r" b="b"/>
              <a:pathLst>
                <a:path w="827250" h="829323">
                  <a:moveTo>
                    <a:pt x="0" y="0"/>
                  </a:moveTo>
                  <a:lnTo>
                    <a:pt x="827250" y="0"/>
                  </a:lnTo>
                  <a:lnTo>
                    <a:pt x="827250" y="829323"/>
                  </a:lnTo>
                  <a:lnTo>
                    <a:pt x="0" y="8293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59" name="Freeform 66">
              <a:extLst>
                <a:ext uri="{FF2B5EF4-FFF2-40B4-BE49-F238E27FC236}">
                  <a16:creationId xmlns:a16="http://schemas.microsoft.com/office/drawing/2014/main" id="{69814FE9-530C-6AEF-2886-D9157BB287A8}"/>
                </a:ext>
              </a:extLst>
            </p:cNvPr>
            <p:cNvSpPr/>
            <p:nvPr/>
          </p:nvSpPr>
          <p:spPr>
            <a:xfrm>
              <a:off x="3338524" y="2553497"/>
              <a:ext cx="364414" cy="364414"/>
            </a:xfrm>
            <a:custGeom>
              <a:avLst/>
              <a:gdLst/>
              <a:ahLst/>
              <a:cxnLst/>
              <a:rect l="l" t="t" r="r" b="b"/>
              <a:pathLst>
                <a:path w="364414" h="364414">
                  <a:moveTo>
                    <a:pt x="0" y="0"/>
                  </a:moveTo>
                  <a:lnTo>
                    <a:pt x="364414" y="0"/>
                  </a:lnTo>
                  <a:lnTo>
                    <a:pt x="364414" y="364414"/>
                  </a:lnTo>
                  <a:lnTo>
                    <a:pt x="0" y="3644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60" name="Freeform 67">
              <a:extLst>
                <a:ext uri="{FF2B5EF4-FFF2-40B4-BE49-F238E27FC236}">
                  <a16:creationId xmlns:a16="http://schemas.microsoft.com/office/drawing/2014/main" id="{6A43DE4C-1ED0-00D3-0835-D49883C8306A}"/>
                </a:ext>
              </a:extLst>
            </p:cNvPr>
            <p:cNvSpPr/>
            <p:nvPr/>
          </p:nvSpPr>
          <p:spPr>
            <a:xfrm>
              <a:off x="4000597" y="2553497"/>
              <a:ext cx="378836" cy="349476"/>
            </a:xfrm>
            <a:custGeom>
              <a:avLst/>
              <a:gdLst/>
              <a:ahLst/>
              <a:cxnLst/>
              <a:rect l="l" t="t" r="r" b="b"/>
              <a:pathLst>
                <a:path w="378836" h="349476">
                  <a:moveTo>
                    <a:pt x="0" y="0"/>
                  </a:moveTo>
                  <a:lnTo>
                    <a:pt x="378836" y="0"/>
                  </a:lnTo>
                  <a:lnTo>
                    <a:pt x="378836" y="349476"/>
                  </a:lnTo>
                  <a:lnTo>
                    <a:pt x="0" y="34947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61" name="Freeform 68">
              <a:extLst>
                <a:ext uri="{FF2B5EF4-FFF2-40B4-BE49-F238E27FC236}">
                  <a16:creationId xmlns:a16="http://schemas.microsoft.com/office/drawing/2014/main" id="{79B26C61-77AE-E067-D7C5-53A45293A552}"/>
                </a:ext>
              </a:extLst>
            </p:cNvPr>
            <p:cNvSpPr/>
            <p:nvPr/>
          </p:nvSpPr>
          <p:spPr>
            <a:xfrm>
              <a:off x="3651101" y="2984479"/>
              <a:ext cx="378836" cy="378836"/>
            </a:xfrm>
            <a:custGeom>
              <a:avLst/>
              <a:gdLst/>
              <a:ahLst/>
              <a:cxnLst/>
              <a:rect l="l" t="t" r="r" b="b"/>
              <a:pathLst>
                <a:path w="378836" h="378836">
                  <a:moveTo>
                    <a:pt x="0" y="0"/>
                  </a:moveTo>
                  <a:lnTo>
                    <a:pt x="378836" y="0"/>
                  </a:lnTo>
                  <a:lnTo>
                    <a:pt x="378836" y="378836"/>
                  </a:lnTo>
                  <a:lnTo>
                    <a:pt x="0" y="37883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62" name="Freeform 69">
              <a:extLst>
                <a:ext uri="{FF2B5EF4-FFF2-40B4-BE49-F238E27FC236}">
                  <a16:creationId xmlns:a16="http://schemas.microsoft.com/office/drawing/2014/main" id="{74DFD451-22AB-82EF-A274-FF2ED9D5C96D}"/>
                </a:ext>
              </a:extLst>
            </p:cNvPr>
            <p:cNvSpPr/>
            <p:nvPr/>
          </p:nvSpPr>
          <p:spPr>
            <a:xfrm>
              <a:off x="3483521" y="1021419"/>
              <a:ext cx="813696" cy="834560"/>
            </a:xfrm>
            <a:custGeom>
              <a:avLst/>
              <a:gdLst/>
              <a:ahLst/>
              <a:cxnLst/>
              <a:rect l="l" t="t" r="r" b="b"/>
              <a:pathLst>
                <a:path w="813696" h="834560">
                  <a:moveTo>
                    <a:pt x="0" y="0"/>
                  </a:moveTo>
                  <a:lnTo>
                    <a:pt x="813696" y="0"/>
                  </a:lnTo>
                  <a:lnTo>
                    <a:pt x="813696" y="834560"/>
                  </a:lnTo>
                  <a:lnTo>
                    <a:pt x="0" y="83456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63" name="Freeform 70">
              <a:extLst>
                <a:ext uri="{FF2B5EF4-FFF2-40B4-BE49-F238E27FC236}">
                  <a16:creationId xmlns:a16="http://schemas.microsoft.com/office/drawing/2014/main" id="{5746062D-6637-1FC9-D734-CC818698A923}"/>
                </a:ext>
              </a:extLst>
            </p:cNvPr>
            <p:cNvSpPr/>
            <p:nvPr/>
          </p:nvSpPr>
          <p:spPr>
            <a:xfrm>
              <a:off x="4917617" y="2555117"/>
              <a:ext cx="861582" cy="833581"/>
            </a:xfrm>
            <a:custGeom>
              <a:avLst/>
              <a:gdLst/>
              <a:ahLst/>
              <a:cxnLst/>
              <a:rect l="l" t="t" r="r" b="b"/>
              <a:pathLst>
                <a:path w="861582" h="833581">
                  <a:moveTo>
                    <a:pt x="0" y="0"/>
                  </a:moveTo>
                  <a:lnTo>
                    <a:pt x="861582" y="0"/>
                  </a:lnTo>
                  <a:lnTo>
                    <a:pt x="861582" y="833581"/>
                  </a:lnTo>
                  <a:lnTo>
                    <a:pt x="0" y="83358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64" name="TextBox 71">
              <a:extLst>
                <a:ext uri="{FF2B5EF4-FFF2-40B4-BE49-F238E27FC236}">
                  <a16:creationId xmlns:a16="http://schemas.microsoft.com/office/drawing/2014/main" id="{53BE1A18-687D-8662-46D8-613638D53621}"/>
                </a:ext>
              </a:extLst>
            </p:cNvPr>
            <p:cNvSpPr txBox="1"/>
            <p:nvPr/>
          </p:nvSpPr>
          <p:spPr>
            <a:xfrm>
              <a:off x="4667822" y="2002634"/>
              <a:ext cx="1361169" cy="391047"/>
            </a:xfrm>
            <a:prstGeom prst="rect">
              <a:avLst/>
            </a:prstGeom>
          </p:spPr>
          <p:txBody>
            <a:bodyPr lIns="0" tIns="0" rIns="0" bIns="0" rtlCol="0" anchor="t">
              <a:spAutoFit/>
            </a:bodyPr>
            <a:lstStyle/>
            <a:p>
              <a:pPr marL="0" lvl="0" indent="0" algn="ctr">
                <a:lnSpc>
                  <a:spcPts val="1215"/>
                </a:lnSpc>
                <a:spcBef>
                  <a:spcPct val="0"/>
                </a:spcBef>
              </a:pPr>
              <a:r>
                <a:rPr lang="en-US" sz="810">
                  <a:solidFill>
                    <a:srgbClr val="000000"/>
                  </a:solidFill>
                  <a:latin typeface="筑紫A丸ゴシック Bold"/>
                  <a:ea typeface="筑紫A丸ゴシック Bold"/>
                  <a:cs typeface="筑紫A丸ゴシック Bold"/>
                  <a:sym typeface="筑紫A丸ゴシック Bold"/>
                </a:rPr>
                <a:t>利用者の状態やサービス実施状況の確認</a:t>
              </a:r>
            </a:p>
          </p:txBody>
        </p:sp>
        <p:sp>
          <p:nvSpPr>
            <p:cNvPr id="265" name="TextBox 72">
              <a:extLst>
                <a:ext uri="{FF2B5EF4-FFF2-40B4-BE49-F238E27FC236}">
                  <a16:creationId xmlns:a16="http://schemas.microsoft.com/office/drawing/2014/main" id="{CC65E24B-D6C2-86E2-EC4A-6966B154FBDB}"/>
                </a:ext>
              </a:extLst>
            </p:cNvPr>
            <p:cNvSpPr txBox="1"/>
            <p:nvPr/>
          </p:nvSpPr>
          <p:spPr>
            <a:xfrm>
              <a:off x="3226309" y="2002634"/>
              <a:ext cx="1293213" cy="391047"/>
            </a:xfrm>
            <a:prstGeom prst="rect">
              <a:avLst/>
            </a:prstGeom>
          </p:spPr>
          <p:txBody>
            <a:bodyPr lIns="0" tIns="0" rIns="0" bIns="0" rtlCol="0" anchor="t">
              <a:spAutoFit/>
            </a:bodyPr>
            <a:lstStyle/>
            <a:p>
              <a:pPr marL="0" lvl="0" indent="0" algn="ctr">
                <a:lnSpc>
                  <a:spcPts val="1215"/>
                </a:lnSpc>
                <a:spcBef>
                  <a:spcPct val="0"/>
                </a:spcBef>
              </a:pPr>
              <a:r>
                <a:rPr lang="en-US" sz="810">
                  <a:solidFill>
                    <a:srgbClr val="000000"/>
                  </a:solidFill>
                  <a:latin typeface="筑紫A丸ゴシック Bold"/>
                  <a:ea typeface="筑紫A丸ゴシック Bold"/>
                  <a:cs typeface="筑紫A丸ゴシック Bold"/>
                  <a:sym typeface="筑紫A丸ゴシック Bold"/>
                </a:rPr>
                <a:t>介護サービス事業者との連絡調整</a:t>
              </a:r>
            </a:p>
          </p:txBody>
        </p:sp>
        <p:sp>
          <p:nvSpPr>
            <p:cNvPr id="266" name="TextBox 73">
              <a:extLst>
                <a:ext uri="{FF2B5EF4-FFF2-40B4-BE49-F238E27FC236}">
                  <a16:creationId xmlns:a16="http://schemas.microsoft.com/office/drawing/2014/main" id="{38AB127F-5F60-621B-6FAA-E215A56582AC}"/>
                </a:ext>
              </a:extLst>
            </p:cNvPr>
            <p:cNvSpPr txBox="1"/>
            <p:nvPr/>
          </p:nvSpPr>
          <p:spPr>
            <a:xfrm>
              <a:off x="3204891" y="457234"/>
              <a:ext cx="1314633" cy="391047"/>
            </a:xfrm>
            <a:prstGeom prst="rect">
              <a:avLst/>
            </a:prstGeom>
          </p:spPr>
          <p:txBody>
            <a:bodyPr lIns="0" tIns="0" rIns="0" bIns="0" rtlCol="0" anchor="t">
              <a:spAutoFit/>
            </a:bodyPr>
            <a:lstStyle/>
            <a:p>
              <a:pPr marL="0" lvl="0" indent="0" algn="ctr">
                <a:lnSpc>
                  <a:spcPts val="1215"/>
                </a:lnSpc>
                <a:spcBef>
                  <a:spcPct val="0"/>
                </a:spcBef>
              </a:pPr>
              <a:r>
                <a:rPr lang="en-US" sz="810" dirty="0">
                  <a:solidFill>
                    <a:srgbClr val="000000"/>
                  </a:solidFill>
                  <a:latin typeface="筑紫A丸ゴシック Bold"/>
                  <a:ea typeface="筑紫A丸ゴシック Bold"/>
                  <a:cs typeface="筑紫A丸ゴシック Bold"/>
                  <a:sym typeface="筑紫A丸ゴシック Bold"/>
                </a:rPr>
                <a:t>利用者の心身の状況や生活環境の把握</a:t>
              </a:r>
            </a:p>
          </p:txBody>
        </p:sp>
        <p:sp>
          <p:nvSpPr>
            <p:cNvPr id="267" name="TextBox 74">
              <a:extLst>
                <a:ext uri="{FF2B5EF4-FFF2-40B4-BE49-F238E27FC236}">
                  <a16:creationId xmlns:a16="http://schemas.microsoft.com/office/drawing/2014/main" id="{B2B69F27-94AE-58C8-1729-6E3F6C1E5B2D}"/>
                </a:ext>
              </a:extLst>
            </p:cNvPr>
            <p:cNvSpPr txBox="1"/>
            <p:nvPr/>
          </p:nvSpPr>
          <p:spPr>
            <a:xfrm>
              <a:off x="4680142" y="555472"/>
              <a:ext cx="1314633" cy="185863"/>
            </a:xfrm>
            <a:prstGeom prst="rect">
              <a:avLst/>
            </a:prstGeom>
          </p:spPr>
          <p:txBody>
            <a:bodyPr lIns="0" tIns="0" rIns="0" bIns="0" rtlCol="0" anchor="t">
              <a:spAutoFit/>
            </a:bodyPr>
            <a:lstStyle/>
            <a:p>
              <a:pPr marL="0" lvl="0" indent="0" algn="ctr">
                <a:lnSpc>
                  <a:spcPts val="1215"/>
                </a:lnSpc>
                <a:spcBef>
                  <a:spcPct val="0"/>
                </a:spcBef>
              </a:pPr>
              <a:r>
                <a:rPr lang="en-US" sz="810" dirty="0">
                  <a:solidFill>
                    <a:srgbClr val="000000"/>
                  </a:solidFill>
                  <a:latin typeface="筑紫A丸ゴシック Bold"/>
                  <a:ea typeface="筑紫A丸ゴシック Bold"/>
                  <a:cs typeface="筑紫A丸ゴシック Bold"/>
                  <a:sym typeface="筑紫A丸ゴシック Bold"/>
                </a:rPr>
                <a:t>ケアプランの作成</a:t>
              </a:r>
            </a:p>
          </p:txBody>
        </p:sp>
        <p:sp>
          <p:nvSpPr>
            <p:cNvPr id="268" name="TextBox 75">
              <a:extLst>
                <a:ext uri="{FF2B5EF4-FFF2-40B4-BE49-F238E27FC236}">
                  <a16:creationId xmlns:a16="http://schemas.microsoft.com/office/drawing/2014/main" id="{4C8AE1D6-E935-9E26-4B54-59129E42066B}"/>
                </a:ext>
              </a:extLst>
            </p:cNvPr>
            <p:cNvSpPr txBox="1"/>
            <p:nvPr/>
          </p:nvSpPr>
          <p:spPr>
            <a:xfrm>
              <a:off x="7969396" y="4374388"/>
              <a:ext cx="1039740" cy="180635"/>
            </a:xfrm>
            <a:prstGeom prst="rect">
              <a:avLst/>
            </a:prstGeom>
          </p:spPr>
          <p:txBody>
            <a:bodyPr lIns="0" tIns="0" rIns="0" bIns="0" rtlCol="0" anchor="t">
              <a:spAutoFit/>
            </a:bodyPr>
            <a:lstStyle/>
            <a:p>
              <a:pPr algn="l">
                <a:lnSpc>
                  <a:spcPts val="812"/>
                </a:lnSpc>
              </a:pPr>
              <a:endParaRPr/>
            </a:p>
          </p:txBody>
        </p:sp>
        <p:grpSp>
          <p:nvGrpSpPr>
            <p:cNvPr id="269" name="Group 76">
              <a:extLst>
                <a:ext uri="{FF2B5EF4-FFF2-40B4-BE49-F238E27FC236}">
                  <a16:creationId xmlns:a16="http://schemas.microsoft.com/office/drawing/2014/main" id="{66648B31-B85F-5144-8EBE-538DA1C050BB}"/>
                </a:ext>
              </a:extLst>
            </p:cNvPr>
            <p:cNvGrpSpPr/>
            <p:nvPr/>
          </p:nvGrpSpPr>
          <p:grpSpPr>
            <a:xfrm>
              <a:off x="6296219" y="4256249"/>
              <a:ext cx="1432376" cy="1480227"/>
              <a:chOff x="0" y="0"/>
              <a:chExt cx="967355" cy="999672"/>
            </a:xfrm>
          </p:grpSpPr>
          <p:sp>
            <p:nvSpPr>
              <p:cNvPr id="300" name="Freeform 77">
                <a:extLst>
                  <a:ext uri="{FF2B5EF4-FFF2-40B4-BE49-F238E27FC236}">
                    <a16:creationId xmlns:a16="http://schemas.microsoft.com/office/drawing/2014/main" id="{E61A103D-2E8E-6649-4D1B-372004E40D30}"/>
                  </a:ext>
                </a:extLst>
              </p:cNvPr>
              <p:cNvSpPr/>
              <p:nvPr/>
            </p:nvSpPr>
            <p:spPr>
              <a:xfrm>
                <a:off x="0" y="0"/>
                <a:ext cx="967355" cy="999672"/>
              </a:xfrm>
              <a:custGeom>
                <a:avLst/>
                <a:gdLst/>
                <a:ahLst/>
                <a:cxnLst/>
                <a:rect l="l" t="t" r="r" b="b"/>
                <a:pathLst>
                  <a:path w="967355" h="999672">
                    <a:moveTo>
                      <a:pt x="72066" y="0"/>
                    </a:moveTo>
                    <a:lnTo>
                      <a:pt x="895289" y="0"/>
                    </a:lnTo>
                    <a:cubicBezTo>
                      <a:pt x="935090" y="0"/>
                      <a:pt x="967355" y="32265"/>
                      <a:pt x="967355" y="72066"/>
                    </a:cubicBezTo>
                    <a:lnTo>
                      <a:pt x="967355" y="927606"/>
                    </a:lnTo>
                    <a:cubicBezTo>
                      <a:pt x="967355" y="967407"/>
                      <a:pt x="935090" y="999672"/>
                      <a:pt x="895289" y="999672"/>
                    </a:cubicBezTo>
                    <a:lnTo>
                      <a:pt x="72066" y="999672"/>
                    </a:lnTo>
                    <a:cubicBezTo>
                      <a:pt x="32265" y="999672"/>
                      <a:pt x="0" y="967407"/>
                      <a:pt x="0" y="927606"/>
                    </a:cubicBezTo>
                    <a:lnTo>
                      <a:pt x="0" y="72066"/>
                    </a:lnTo>
                    <a:cubicBezTo>
                      <a:pt x="0" y="32265"/>
                      <a:pt x="32265" y="0"/>
                      <a:pt x="72066" y="0"/>
                    </a:cubicBezTo>
                    <a:close/>
                  </a:path>
                </a:pathLst>
              </a:custGeom>
              <a:solidFill>
                <a:srgbClr val="107E82">
                  <a:alpha val="9804"/>
                </a:srgbClr>
              </a:solidFill>
              <a:ln cap="sq">
                <a:noFill/>
                <a:prstDash val="solid"/>
                <a:miter/>
              </a:ln>
            </p:spPr>
          </p:sp>
          <p:sp>
            <p:nvSpPr>
              <p:cNvPr id="301" name="TextBox 78">
                <a:extLst>
                  <a:ext uri="{FF2B5EF4-FFF2-40B4-BE49-F238E27FC236}">
                    <a16:creationId xmlns:a16="http://schemas.microsoft.com/office/drawing/2014/main" id="{2CDE19A8-B378-B412-0A1D-6687EB1E52E3}"/>
                  </a:ext>
                </a:extLst>
              </p:cNvPr>
              <p:cNvSpPr txBox="1"/>
              <p:nvPr/>
            </p:nvSpPr>
            <p:spPr>
              <a:xfrm>
                <a:off x="0" y="-133350"/>
                <a:ext cx="967355" cy="1133022"/>
              </a:xfrm>
              <a:prstGeom prst="rect">
                <a:avLst/>
              </a:prstGeom>
            </p:spPr>
            <p:txBody>
              <a:bodyPr lIns="18408" tIns="18408" rIns="18408" bIns="18408" rtlCol="0" anchor="ctr"/>
              <a:lstStyle/>
              <a:p>
                <a:pPr marL="0" lvl="0" indent="0" algn="ctr">
                  <a:lnSpc>
                    <a:spcPts val="1679"/>
                  </a:lnSpc>
                  <a:spcBef>
                    <a:spcPct val="0"/>
                  </a:spcBef>
                </a:pPr>
                <a:endParaRPr/>
              </a:p>
            </p:txBody>
          </p:sp>
        </p:grpSp>
        <p:grpSp>
          <p:nvGrpSpPr>
            <p:cNvPr id="270" name="Group 79">
              <a:extLst>
                <a:ext uri="{FF2B5EF4-FFF2-40B4-BE49-F238E27FC236}">
                  <a16:creationId xmlns:a16="http://schemas.microsoft.com/office/drawing/2014/main" id="{0D9A31C0-D129-5DD8-59B8-85E4B60C171A}"/>
                </a:ext>
              </a:extLst>
            </p:cNvPr>
            <p:cNvGrpSpPr/>
            <p:nvPr/>
          </p:nvGrpSpPr>
          <p:grpSpPr>
            <a:xfrm>
              <a:off x="7789469" y="2716262"/>
              <a:ext cx="1432376" cy="1480227"/>
              <a:chOff x="0" y="0"/>
              <a:chExt cx="967355" cy="999672"/>
            </a:xfrm>
          </p:grpSpPr>
          <p:sp>
            <p:nvSpPr>
              <p:cNvPr id="298" name="Freeform 80">
                <a:extLst>
                  <a:ext uri="{FF2B5EF4-FFF2-40B4-BE49-F238E27FC236}">
                    <a16:creationId xmlns:a16="http://schemas.microsoft.com/office/drawing/2014/main" id="{7ADB6729-EDF1-DD7B-F976-77F90F8BCF0C}"/>
                  </a:ext>
                </a:extLst>
              </p:cNvPr>
              <p:cNvSpPr/>
              <p:nvPr/>
            </p:nvSpPr>
            <p:spPr>
              <a:xfrm>
                <a:off x="0" y="0"/>
                <a:ext cx="967355" cy="999672"/>
              </a:xfrm>
              <a:custGeom>
                <a:avLst/>
                <a:gdLst/>
                <a:ahLst/>
                <a:cxnLst/>
                <a:rect l="l" t="t" r="r" b="b"/>
                <a:pathLst>
                  <a:path w="967355" h="999672">
                    <a:moveTo>
                      <a:pt x="72066" y="0"/>
                    </a:moveTo>
                    <a:lnTo>
                      <a:pt x="895289" y="0"/>
                    </a:lnTo>
                    <a:cubicBezTo>
                      <a:pt x="935090" y="0"/>
                      <a:pt x="967355" y="32265"/>
                      <a:pt x="967355" y="72066"/>
                    </a:cubicBezTo>
                    <a:lnTo>
                      <a:pt x="967355" y="927606"/>
                    </a:lnTo>
                    <a:cubicBezTo>
                      <a:pt x="967355" y="967407"/>
                      <a:pt x="935090" y="999672"/>
                      <a:pt x="895289" y="999672"/>
                    </a:cubicBezTo>
                    <a:lnTo>
                      <a:pt x="72066" y="999672"/>
                    </a:lnTo>
                    <a:cubicBezTo>
                      <a:pt x="32265" y="999672"/>
                      <a:pt x="0" y="967407"/>
                      <a:pt x="0" y="927606"/>
                    </a:cubicBezTo>
                    <a:lnTo>
                      <a:pt x="0" y="72066"/>
                    </a:lnTo>
                    <a:cubicBezTo>
                      <a:pt x="0" y="32265"/>
                      <a:pt x="32265" y="0"/>
                      <a:pt x="72066" y="0"/>
                    </a:cubicBezTo>
                    <a:close/>
                  </a:path>
                </a:pathLst>
              </a:custGeom>
              <a:solidFill>
                <a:srgbClr val="107E82">
                  <a:alpha val="9804"/>
                </a:srgbClr>
              </a:solidFill>
              <a:ln cap="sq">
                <a:noFill/>
                <a:prstDash val="solid"/>
                <a:miter/>
              </a:ln>
            </p:spPr>
          </p:sp>
          <p:sp>
            <p:nvSpPr>
              <p:cNvPr id="299" name="TextBox 81">
                <a:extLst>
                  <a:ext uri="{FF2B5EF4-FFF2-40B4-BE49-F238E27FC236}">
                    <a16:creationId xmlns:a16="http://schemas.microsoft.com/office/drawing/2014/main" id="{1A45CD4D-EA2B-E952-234D-89D2D11BC8F6}"/>
                  </a:ext>
                </a:extLst>
              </p:cNvPr>
              <p:cNvSpPr txBox="1"/>
              <p:nvPr/>
            </p:nvSpPr>
            <p:spPr>
              <a:xfrm>
                <a:off x="0" y="-133350"/>
                <a:ext cx="967355" cy="1133022"/>
              </a:xfrm>
              <a:prstGeom prst="rect">
                <a:avLst/>
              </a:prstGeom>
            </p:spPr>
            <p:txBody>
              <a:bodyPr lIns="18408" tIns="18408" rIns="18408" bIns="18408" rtlCol="0" anchor="ctr"/>
              <a:lstStyle/>
              <a:p>
                <a:pPr marL="0" lvl="0" indent="0" algn="ctr">
                  <a:lnSpc>
                    <a:spcPts val="1679"/>
                  </a:lnSpc>
                  <a:spcBef>
                    <a:spcPct val="0"/>
                  </a:spcBef>
                </a:pPr>
                <a:endParaRPr/>
              </a:p>
            </p:txBody>
          </p:sp>
        </p:grpSp>
        <p:grpSp>
          <p:nvGrpSpPr>
            <p:cNvPr id="271" name="Group 82">
              <a:extLst>
                <a:ext uri="{FF2B5EF4-FFF2-40B4-BE49-F238E27FC236}">
                  <a16:creationId xmlns:a16="http://schemas.microsoft.com/office/drawing/2014/main" id="{798CAE5E-22EA-7BE5-273A-471804849EDE}"/>
                </a:ext>
              </a:extLst>
            </p:cNvPr>
            <p:cNvGrpSpPr/>
            <p:nvPr/>
          </p:nvGrpSpPr>
          <p:grpSpPr>
            <a:xfrm>
              <a:off x="7789469" y="4256249"/>
              <a:ext cx="1432376" cy="1480227"/>
              <a:chOff x="0" y="0"/>
              <a:chExt cx="967355" cy="999672"/>
            </a:xfrm>
          </p:grpSpPr>
          <p:sp>
            <p:nvSpPr>
              <p:cNvPr id="296" name="Freeform 83">
                <a:extLst>
                  <a:ext uri="{FF2B5EF4-FFF2-40B4-BE49-F238E27FC236}">
                    <a16:creationId xmlns:a16="http://schemas.microsoft.com/office/drawing/2014/main" id="{4730C105-F926-4738-8B6A-C1DA34CF52D3}"/>
                  </a:ext>
                </a:extLst>
              </p:cNvPr>
              <p:cNvSpPr/>
              <p:nvPr/>
            </p:nvSpPr>
            <p:spPr>
              <a:xfrm>
                <a:off x="0" y="0"/>
                <a:ext cx="967355" cy="999672"/>
              </a:xfrm>
              <a:custGeom>
                <a:avLst/>
                <a:gdLst/>
                <a:ahLst/>
                <a:cxnLst/>
                <a:rect l="l" t="t" r="r" b="b"/>
                <a:pathLst>
                  <a:path w="967355" h="999672">
                    <a:moveTo>
                      <a:pt x="72066" y="0"/>
                    </a:moveTo>
                    <a:lnTo>
                      <a:pt x="895289" y="0"/>
                    </a:lnTo>
                    <a:cubicBezTo>
                      <a:pt x="935090" y="0"/>
                      <a:pt x="967355" y="32265"/>
                      <a:pt x="967355" y="72066"/>
                    </a:cubicBezTo>
                    <a:lnTo>
                      <a:pt x="967355" y="927606"/>
                    </a:lnTo>
                    <a:cubicBezTo>
                      <a:pt x="967355" y="967407"/>
                      <a:pt x="935090" y="999672"/>
                      <a:pt x="895289" y="999672"/>
                    </a:cubicBezTo>
                    <a:lnTo>
                      <a:pt x="72066" y="999672"/>
                    </a:lnTo>
                    <a:cubicBezTo>
                      <a:pt x="32265" y="999672"/>
                      <a:pt x="0" y="967407"/>
                      <a:pt x="0" y="927606"/>
                    </a:cubicBezTo>
                    <a:lnTo>
                      <a:pt x="0" y="72066"/>
                    </a:lnTo>
                    <a:cubicBezTo>
                      <a:pt x="0" y="32265"/>
                      <a:pt x="32265" y="0"/>
                      <a:pt x="72066" y="0"/>
                    </a:cubicBezTo>
                    <a:close/>
                  </a:path>
                </a:pathLst>
              </a:custGeom>
              <a:solidFill>
                <a:srgbClr val="107E82">
                  <a:alpha val="9804"/>
                </a:srgbClr>
              </a:solidFill>
              <a:ln cap="sq">
                <a:noFill/>
                <a:prstDash val="solid"/>
                <a:miter/>
              </a:ln>
            </p:spPr>
          </p:sp>
          <p:sp>
            <p:nvSpPr>
              <p:cNvPr id="297" name="TextBox 84">
                <a:extLst>
                  <a:ext uri="{FF2B5EF4-FFF2-40B4-BE49-F238E27FC236}">
                    <a16:creationId xmlns:a16="http://schemas.microsoft.com/office/drawing/2014/main" id="{607C6CAC-6747-B2B5-F2B9-731FAD3665EE}"/>
                  </a:ext>
                </a:extLst>
              </p:cNvPr>
              <p:cNvSpPr txBox="1"/>
              <p:nvPr/>
            </p:nvSpPr>
            <p:spPr>
              <a:xfrm>
                <a:off x="0" y="-133350"/>
                <a:ext cx="967355" cy="1133022"/>
              </a:xfrm>
              <a:prstGeom prst="rect">
                <a:avLst/>
              </a:prstGeom>
            </p:spPr>
            <p:txBody>
              <a:bodyPr lIns="18408" tIns="18408" rIns="18408" bIns="18408" rtlCol="0" anchor="ctr"/>
              <a:lstStyle/>
              <a:p>
                <a:pPr marL="0" lvl="0" indent="0" algn="ctr">
                  <a:lnSpc>
                    <a:spcPts val="1679"/>
                  </a:lnSpc>
                  <a:spcBef>
                    <a:spcPct val="0"/>
                  </a:spcBef>
                </a:pPr>
                <a:endParaRPr/>
              </a:p>
            </p:txBody>
          </p:sp>
        </p:grpSp>
        <p:grpSp>
          <p:nvGrpSpPr>
            <p:cNvPr id="272" name="Group 85">
              <a:extLst>
                <a:ext uri="{FF2B5EF4-FFF2-40B4-BE49-F238E27FC236}">
                  <a16:creationId xmlns:a16="http://schemas.microsoft.com/office/drawing/2014/main" id="{F5DBBAC8-667A-B87E-63F4-69A7B41CC3B2}"/>
                </a:ext>
              </a:extLst>
            </p:cNvPr>
            <p:cNvGrpSpPr/>
            <p:nvPr/>
          </p:nvGrpSpPr>
          <p:grpSpPr>
            <a:xfrm>
              <a:off x="6267891" y="4226369"/>
              <a:ext cx="1432376" cy="1480227"/>
              <a:chOff x="0" y="0"/>
              <a:chExt cx="967355" cy="999672"/>
            </a:xfrm>
          </p:grpSpPr>
          <p:sp>
            <p:nvSpPr>
              <p:cNvPr id="294" name="Freeform 86">
                <a:extLst>
                  <a:ext uri="{FF2B5EF4-FFF2-40B4-BE49-F238E27FC236}">
                    <a16:creationId xmlns:a16="http://schemas.microsoft.com/office/drawing/2014/main" id="{2A425F08-BA69-487F-E8D2-9DA686F8F035}"/>
                  </a:ext>
                </a:extLst>
              </p:cNvPr>
              <p:cNvSpPr/>
              <p:nvPr/>
            </p:nvSpPr>
            <p:spPr>
              <a:xfrm>
                <a:off x="0" y="0"/>
                <a:ext cx="967355" cy="999672"/>
              </a:xfrm>
              <a:custGeom>
                <a:avLst/>
                <a:gdLst/>
                <a:ahLst/>
                <a:cxnLst/>
                <a:rect l="l" t="t" r="r" b="b"/>
                <a:pathLst>
                  <a:path w="967355" h="999672">
                    <a:moveTo>
                      <a:pt x="72066" y="0"/>
                    </a:moveTo>
                    <a:lnTo>
                      <a:pt x="895289" y="0"/>
                    </a:lnTo>
                    <a:cubicBezTo>
                      <a:pt x="935090" y="0"/>
                      <a:pt x="967355" y="32265"/>
                      <a:pt x="967355" y="72066"/>
                    </a:cubicBezTo>
                    <a:lnTo>
                      <a:pt x="967355" y="927606"/>
                    </a:lnTo>
                    <a:cubicBezTo>
                      <a:pt x="967355" y="967407"/>
                      <a:pt x="935090" y="999672"/>
                      <a:pt x="895289" y="999672"/>
                    </a:cubicBezTo>
                    <a:lnTo>
                      <a:pt x="72066" y="999672"/>
                    </a:lnTo>
                    <a:cubicBezTo>
                      <a:pt x="32265" y="999672"/>
                      <a:pt x="0" y="967407"/>
                      <a:pt x="0" y="927606"/>
                    </a:cubicBezTo>
                    <a:lnTo>
                      <a:pt x="0" y="72066"/>
                    </a:lnTo>
                    <a:cubicBezTo>
                      <a:pt x="0" y="32265"/>
                      <a:pt x="32265" y="0"/>
                      <a:pt x="72066" y="0"/>
                    </a:cubicBezTo>
                    <a:close/>
                  </a:path>
                </a:pathLst>
              </a:custGeom>
              <a:solidFill>
                <a:srgbClr val="FFFFFF"/>
              </a:solidFill>
              <a:ln w="19050" cap="sq">
                <a:solidFill>
                  <a:srgbClr val="000000"/>
                </a:solidFill>
                <a:prstDash val="solid"/>
                <a:miter/>
              </a:ln>
            </p:spPr>
          </p:sp>
          <p:sp>
            <p:nvSpPr>
              <p:cNvPr id="295" name="TextBox 87">
                <a:extLst>
                  <a:ext uri="{FF2B5EF4-FFF2-40B4-BE49-F238E27FC236}">
                    <a16:creationId xmlns:a16="http://schemas.microsoft.com/office/drawing/2014/main" id="{5556DD50-3E62-7326-2C67-480BE28B3D8B}"/>
                  </a:ext>
                </a:extLst>
              </p:cNvPr>
              <p:cNvSpPr txBox="1"/>
              <p:nvPr/>
            </p:nvSpPr>
            <p:spPr>
              <a:xfrm>
                <a:off x="0" y="-133350"/>
                <a:ext cx="967355" cy="1133022"/>
              </a:xfrm>
              <a:prstGeom prst="rect">
                <a:avLst/>
              </a:prstGeom>
            </p:spPr>
            <p:txBody>
              <a:bodyPr lIns="18408" tIns="18408" rIns="18408" bIns="18408" rtlCol="0" anchor="ctr"/>
              <a:lstStyle/>
              <a:p>
                <a:pPr marL="0" lvl="0" indent="0" algn="ctr">
                  <a:lnSpc>
                    <a:spcPts val="1679"/>
                  </a:lnSpc>
                  <a:spcBef>
                    <a:spcPct val="0"/>
                  </a:spcBef>
                </a:pPr>
                <a:endParaRPr/>
              </a:p>
            </p:txBody>
          </p:sp>
        </p:grpSp>
        <p:grpSp>
          <p:nvGrpSpPr>
            <p:cNvPr id="273" name="Group 88">
              <a:extLst>
                <a:ext uri="{FF2B5EF4-FFF2-40B4-BE49-F238E27FC236}">
                  <a16:creationId xmlns:a16="http://schemas.microsoft.com/office/drawing/2014/main" id="{EADB0DD3-9DEB-BECC-C6FE-E215C2FD6A4D}"/>
                </a:ext>
              </a:extLst>
            </p:cNvPr>
            <p:cNvGrpSpPr/>
            <p:nvPr/>
          </p:nvGrpSpPr>
          <p:grpSpPr>
            <a:xfrm>
              <a:off x="7761141" y="2686383"/>
              <a:ext cx="1432376" cy="1480227"/>
              <a:chOff x="0" y="0"/>
              <a:chExt cx="967355" cy="999672"/>
            </a:xfrm>
          </p:grpSpPr>
          <p:sp>
            <p:nvSpPr>
              <p:cNvPr id="292" name="Freeform 89">
                <a:extLst>
                  <a:ext uri="{FF2B5EF4-FFF2-40B4-BE49-F238E27FC236}">
                    <a16:creationId xmlns:a16="http://schemas.microsoft.com/office/drawing/2014/main" id="{42B127D5-3572-B2E8-85D6-D774F22F47F6}"/>
                  </a:ext>
                </a:extLst>
              </p:cNvPr>
              <p:cNvSpPr/>
              <p:nvPr/>
            </p:nvSpPr>
            <p:spPr>
              <a:xfrm>
                <a:off x="0" y="0"/>
                <a:ext cx="967355" cy="999672"/>
              </a:xfrm>
              <a:custGeom>
                <a:avLst/>
                <a:gdLst/>
                <a:ahLst/>
                <a:cxnLst/>
                <a:rect l="l" t="t" r="r" b="b"/>
                <a:pathLst>
                  <a:path w="967355" h="999672">
                    <a:moveTo>
                      <a:pt x="72066" y="0"/>
                    </a:moveTo>
                    <a:lnTo>
                      <a:pt x="895289" y="0"/>
                    </a:lnTo>
                    <a:cubicBezTo>
                      <a:pt x="935090" y="0"/>
                      <a:pt x="967355" y="32265"/>
                      <a:pt x="967355" y="72066"/>
                    </a:cubicBezTo>
                    <a:lnTo>
                      <a:pt x="967355" y="927606"/>
                    </a:lnTo>
                    <a:cubicBezTo>
                      <a:pt x="967355" y="967407"/>
                      <a:pt x="935090" y="999672"/>
                      <a:pt x="895289" y="999672"/>
                    </a:cubicBezTo>
                    <a:lnTo>
                      <a:pt x="72066" y="999672"/>
                    </a:lnTo>
                    <a:cubicBezTo>
                      <a:pt x="32265" y="999672"/>
                      <a:pt x="0" y="967407"/>
                      <a:pt x="0" y="927606"/>
                    </a:cubicBezTo>
                    <a:lnTo>
                      <a:pt x="0" y="72066"/>
                    </a:lnTo>
                    <a:cubicBezTo>
                      <a:pt x="0" y="32265"/>
                      <a:pt x="32265" y="0"/>
                      <a:pt x="72066" y="0"/>
                    </a:cubicBezTo>
                    <a:close/>
                  </a:path>
                </a:pathLst>
              </a:custGeom>
              <a:solidFill>
                <a:srgbClr val="FFFFFF"/>
              </a:solidFill>
              <a:ln w="19050" cap="sq">
                <a:solidFill>
                  <a:srgbClr val="000000"/>
                </a:solidFill>
                <a:prstDash val="solid"/>
                <a:miter/>
              </a:ln>
            </p:spPr>
          </p:sp>
          <p:sp>
            <p:nvSpPr>
              <p:cNvPr id="293" name="TextBox 90">
                <a:extLst>
                  <a:ext uri="{FF2B5EF4-FFF2-40B4-BE49-F238E27FC236}">
                    <a16:creationId xmlns:a16="http://schemas.microsoft.com/office/drawing/2014/main" id="{ED6EFDEA-9755-F86F-7DB7-20924D0CEB46}"/>
                  </a:ext>
                </a:extLst>
              </p:cNvPr>
              <p:cNvSpPr txBox="1"/>
              <p:nvPr/>
            </p:nvSpPr>
            <p:spPr>
              <a:xfrm>
                <a:off x="0" y="-133350"/>
                <a:ext cx="967355" cy="1133022"/>
              </a:xfrm>
              <a:prstGeom prst="rect">
                <a:avLst/>
              </a:prstGeom>
            </p:spPr>
            <p:txBody>
              <a:bodyPr lIns="18408" tIns="18408" rIns="18408" bIns="18408" rtlCol="0" anchor="ctr"/>
              <a:lstStyle/>
              <a:p>
                <a:pPr marL="0" lvl="0" indent="0" algn="ctr">
                  <a:lnSpc>
                    <a:spcPts val="1679"/>
                  </a:lnSpc>
                  <a:spcBef>
                    <a:spcPct val="0"/>
                  </a:spcBef>
                </a:pPr>
                <a:endParaRPr/>
              </a:p>
            </p:txBody>
          </p:sp>
        </p:grpSp>
        <p:grpSp>
          <p:nvGrpSpPr>
            <p:cNvPr id="274" name="Group 91">
              <a:extLst>
                <a:ext uri="{FF2B5EF4-FFF2-40B4-BE49-F238E27FC236}">
                  <a16:creationId xmlns:a16="http://schemas.microsoft.com/office/drawing/2014/main" id="{C60CE851-CF17-72DA-E343-47F9A7547284}"/>
                </a:ext>
              </a:extLst>
            </p:cNvPr>
            <p:cNvGrpSpPr/>
            <p:nvPr/>
          </p:nvGrpSpPr>
          <p:grpSpPr>
            <a:xfrm>
              <a:off x="7761141" y="4226369"/>
              <a:ext cx="1432376" cy="1480227"/>
              <a:chOff x="0" y="0"/>
              <a:chExt cx="967355" cy="999672"/>
            </a:xfrm>
          </p:grpSpPr>
          <p:sp>
            <p:nvSpPr>
              <p:cNvPr id="290" name="Freeform 92">
                <a:extLst>
                  <a:ext uri="{FF2B5EF4-FFF2-40B4-BE49-F238E27FC236}">
                    <a16:creationId xmlns:a16="http://schemas.microsoft.com/office/drawing/2014/main" id="{F8768D1B-C0A5-A713-4940-1AA425004028}"/>
                  </a:ext>
                </a:extLst>
              </p:cNvPr>
              <p:cNvSpPr/>
              <p:nvPr/>
            </p:nvSpPr>
            <p:spPr>
              <a:xfrm>
                <a:off x="0" y="0"/>
                <a:ext cx="967355" cy="999672"/>
              </a:xfrm>
              <a:custGeom>
                <a:avLst/>
                <a:gdLst/>
                <a:ahLst/>
                <a:cxnLst/>
                <a:rect l="l" t="t" r="r" b="b"/>
                <a:pathLst>
                  <a:path w="967355" h="999672">
                    <a:moveTo>
                      <a:pt x="72066" y="0"/>
                    </a:moveTo>
                    <a:lnTo>
                      <a:pt x="895289" y="0"/>
                    </a:lnTo>
                    <a:cubicBezTo>
                      <a:pt x="935090" y="0"/>
                      <a:pt x="967355" y="32265"/>
                      <a:pt x="967355" y="72066"/>
                    </a:cubicBezTo>
                    <a:lnTo>
                      <a:pt x="967355" y="927606"/>
                    </a:lnTo>
                    <a:cubicBezTo>
                      <a:pt x="967355" y="967407"/>
                      <a:pt x="935090" y="999672"/>
                      <a:pt x="895289" y="999672"/>
                    </a:cubicBezTo>
                    <a:lnTo>
                      <a:pt x="72066" y="999672"/>
                    </a:lnTo>
                    <a:cubicBezTo>
                      <a:pt x="32265" y="999672"/>
                      <a:pt x="0" y="967407"/>
                      <a:pt x="0" y="927606"/>
                    </a:cubicBezTo>
                    <a:lnTo>
                      <a:pt x="0" y="72066"/>
                    </a:lnTo>
                    <a:cubicBezTo>
                      <a:pt x="0" y="32265"/>
                      <a:pt x="32265" y="0"/>
                      <a:pt x="72066" y="0"/>
                    </a:cubicBezTo>
                    <a:close/>
                  </a:path>
                </a:pathLst>
              </a:custGeom>
              <a:solidFill>
                <a:srgbClr val="FFFFFF"/>
              </a:solidFill>
              <a:ln w="19050" cap="sq">
                <a:solidFill>
                  <a:srgbClr val="000000"/>
                </a:solidFill>
                <a:prstDash val="solid"/>
                <a:miter/>
              </a:ln>
            </p:spPr>
          </p:sp>
          <p:sp>
            <p:nvSpPr>
              <p:cNvPr id="291" name="TextBox 93">
                <a:extLst>
                  <a:ext uri="{FF2B5EF4-FFF2-40B4-BE49-F238E27FC236}">
                    <a16:creationId xmlns:a16="http://schemas.microsoft.com/office/drawing/2014/main" id="{0EAB3B5F-12BA-2810-0E12-365A5B0829D9}"/>
                  </a:ext>
                </a:extLst>
              </p:cNvPr>
              <p:cNvSpPr txBox="1"/>
              <p:nvPr/>
            </p:nvSpPr>
            <p:spPr>
              <a:xfrm>
                <a:off x="0" y="-133350"/>
                <a:ext cx="967355" cy="1133022"/>
              </a:xfrm>
              <a:prstGeom prst="rect">
                <a:avLst/>
              </a:prstGeom>
            </p:spPr>
            <p:txBody>
              <a:bodyPr lIns="18408" tIns="18408" rIns="18408" bIns="18408" rtlCol="0" anchor="ctr"/>
              <a:lstStyle/>
              <a:p>
                <a:pPr marL="0" lvl="0" indent="0" algn="ctr">
                  <a:lnSpc>
                    <a:spcPts val="1679"/>
                  </a:lnSpc>
                  <a:spcBef>
                    <a:spcPct val="0"/>
                  </a:spcBef>
                </a:pPr>
                <a:endParaRPr/>
              </a:p>
            </p:txBody>
          </p:sp>
        </p:grpSp>
        <p:sp>
          <p:nvSpPr>
            <p:cNvPr id="275" name="TextBox 94">
              <a:extLst>
                <a:ext uri="{FF2B5EF4-FFF2-40B4-BE49-F238E27FC236}">
                  <a16:creationId xmlns:a16="http://schemas.microsoft.com/office/drawing/2014/main" id="{A6111945-7E8F-E8BF-5763-AFFA1CBCF0CF}"/>
                </a:ext>
              </a:extLst>
            </p:cNvPr>
            <p:cNvSpPr txBox="1"/>
            <p:nvPr/>
          </p:nvSpPr>
          <p:spPr>
            <a:xfrm>
              <a:off x="6651270" y="1795524"/>
              <a:ext cx="2187196" cy="810784"/>
            </a:xfrm>
            <a:prstGeom prst="rect">
              <a:avLst/>
            </a:prstGeom>
          </p:spPr>
          <p:txBody>
            <a:bodyPr lIns="0" tIns="0" rIns="0" bIns="0" rtlCol="0" anchor="t">
              <a:spAutoFit/>
            </a:bodyPr>
            <a:lstStyle/>
            <a:p>
              <a:pPr algn="ctr">
                <a:lnSpc>
                  <a:spcPts val="2030"/>
                </a:lnSpc>
              </a:pPr>
              <a:r>
                <a:rPr lang="en-US" sz="1450">
                  <a:solidFill>
                    <a:srgbClr val="000000"/>
                  </a:solidFill>
                  <a:latin typeface="筑紫A丸ゴシック Bold"/>
                  <a:ea typeface="筑紫A丸ゴシック Bold"/>
                  <a:cs typeface="筑紫A丸ゴシック Bold"/>
                  <a:sym typeface="筑紫A丸ゴシック Bold"/>
                </a:rPr>
                <a:t>ケアマネジャーができないこと</a:t>
              </a:r>
            </a:p>
          </p:txBody>
        </p:sp>
        <p:sp>
          <p:nvSpPr>
            <p:cNvPr id="276" name="Freeform 95">
              <a:extLst>
                <a:ext uri="{FF2B5EF4-FFF2-40B4-BE49-F238E27FC236}">
                  <a16:creationId xmlns:a16="http://schemas.microsoft.com/office/drawing/2014/main" id="{7238DB3C-30A8-623E-9619-CE7458602832}"/>
                </a:ext>
              </a:extLst>
            </p:cNvPr>
            <p:cNvSpPr/>
            <p:nvPr/>
          </p:nvSpPr>
          <p:spPr>
            <a:xfrm>
              <a:off x="6538901" y="4742366"/>
              <a:ext cx="938190" cy="906526"/>
            </a:xfrm>
            <a:custGeom>
              <a:avLst/>
              <a:gdLst/>
              <a:ahLst/>
              <a:cxnLst/>
              <a:rect l="l" t="t" r="r" b="b"/>
              <a:pathLst>
                <a:path w="938190" h="906526">
                  <a:moveTo>
                    <a:pt x="0" y="0"/>
                  </a:moveTo>
                  <a:lnTo>
                    <a:pt x="938190" y="0"/>
                  </a:lnTo>
                  <a:lnTo>
                    <a:pt x="938190" y="906526"/>
                  </a:lnTo>
                  <a:lnTo>
                    <a:pt x="0" y="90652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77" name="Freeform 96">
              <a:extLst>
                <a:ext uri="{FF2B5EF4-FFF2-40B4-BE49-F238E27FC236}">
                  <a16:creationId xmlns:a16="http://schemas.microsoft.com/office/drawing/2014/main" id="{812014C4-7ADF-C232-EF0C-499C0CAADA43}"/>
                </a:ext>
              </a:extLst>
            </p:cNvPr>
            <p:cNvSpPr/>
            <p:nvPr/>
          </p:nvSpPr>
          <p:spPr>
            <a:xfrm>
              <a:off x="8050919" y="4719596"/>
              <a:ext cx="858332" cy="929297"/>
            </a:xfrm>
            <a:custGeom>
              <a:avLst/>
              <a:gdLst/>
              <a:ahLst/>
              <a:cxnLst/>
              <a:rect l="l" t="t" r="r" b="b"/>
              <a:pathLst>
                <a:path w="858332" h="929297">
                  <a:moveTo>
                    <a:pt x="0" y="0"/>
                  </a:moveTo>
                  <a:lnTo>
                    <a:pt x="858333" y="0"/>
                  </a:lnTo>
                  <a:lnTo>
                    <a:pt x="858333" y="929296"/>
                  </a:lnTo>
                  <a:lnTo>
                    <a:pt x="0" y="929296"/>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78" name="Freeform 97">
              <a:extLst>
                <a:ext uri="{FF2B5EF4-FFF2-40B4-BE49-F238E27FC236}">
                  <a16:creationId xmlns:a16="http://schemas.microsoft.com/office/drawing/2014/main" id="{A1E13373-1A76-BE6C-8D8E-5D43E9BB80AC}"/>
                </a:ext>
              </a:extLst>
            </p:cNvPr>
            <p:cNvSpPr/>
            <p:nvPr/>
          </p:nvSpPr>
          <p:spPr>
            <a:xfrm>
              <a:off x="7947079" y="3289313"/>
              <a:ext cx="1051678" cy="825567"/>
            </a:xfrm>
            <a:custGeom>
              <a:avLst/>
              <a:gdLst/>
              <a:ahLst/>
              <a:cxnLst/>
              <a:rect l="l" t="t" r="r" b="b"/>
              <a:pathLst>
                <a:path w="1051678" h="825567">
                  <a:moveTo>
                    <a:pt x="0" y="0"/>
                  </a:moveTo>
                  <a:lnTo>
                    <a:pt x="1051678" y="0"/>
                  </a:lnTo>
                  <a:lnTo>
                    <a:pt x="1051678" y="825567"/>
                  </a:lnTo>
                  <a:lnTo>
                    <a:pt x="0" y="825567"/>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279" name="TextBox 98">
              <a:extLst>
                <a:ext uri="{FF2B5EF4-FFF2-40B4-BE49-F238E27FC236}">
                  <a16:creationId xmlns:a16="http://schemas.microsoft.com/office/drawing/2014/main" id="{9DBD6EE5-E895-6353-BE99-9D2D5DD440F6}"/>
                </a:ext>
              </a:extLst>
            </p:cNvPr>
            <p:cNvSpPr txBox="1"/>
            <p:nvPr/>
          </p:nvSpPr>
          <p:spPr>
            <a:xfrm>
              <a:off x="7824482" y="4354273"/>
              <a:ext cx="1329565" cy="185863"/>
            </a:xfrm>
            <a:prstGeom prst="rect">
              <a:avLst/>
            </a:prstGeom>
          </p:spPr>
          <p:txBody>
            <a:bodyPr lIns="0" tIns="0" rIns="0" bIns="0" rtlCol="0" anchor="t">
              <a:spAutoFit/>
            </a:bodyPr>
            <a:lstStyle/>
            <a:p>
              <a:pPr marL="0" lvl="0" indent="0" algn="ctr">
                <a:lnSpc>
                  <a:spcPts val="1215"/>
                </a:lnSpc>
                <a:spcBef>
                  <a:spcPct val="0"/>
                </a:spcBef>
              </a:pPr>
              <a:r>
                <a:rPr lang="en-US" sz="810" dirty="0">
                  <a:solidFill>
                    <a:srgbClr val="000000"/>
                  </a:solidFill>
                  <a:latin typeface="筑紫A丸ゴシック Bold"/>
                  <a:ea typeface="筑紫A丸ゴシック Bold"/>
                  <a:cs typeface="筑紫A丸ゴシック Bold"/>
                  <a:sym typeface="筑紫A丸ゴシック Bold"/>
                </a:rPr>
                <a:t>金銭管理</a:t>
              </a:r>
            </a:p>
          </p:txBody>
        </p:sp>
        <p:sp>
          <p:nvSpPr>
            <p:cNvPr id="280" name="TextBox 99">
              <a:extLst>
                <a:ext uri="{FF2B5EF4-FFF2-40B4-BE49-F238E27FC236}">
                  <a16:creationId xmlns:a16="http://schemas.microsoft.com/office/drawing/2014/main" id="{1BBC61F7-4B8F-5014-9634-43D3A81C141E}"/>
                </a:ext>
              </a:extLst>
            </p:cNvPr>
            <p:cNvSpPr txBox="1"/>
            <p:nvPr/>
          </p:nvSpPr>
          <p:spPr>
            <a:xfrm>
              <a:off x="6341613" y="4276195"/>
              <a:ext cx="1329565" cy="391047"/>
            </a:xfrm>
            <a:prstGeom prst="rect">
              <a:avLst/>
            </a:prstGeom>
          </p:spPr>
          <p:txBody>
            <a:bodyPr lIns="0" tIns="0" rIns="0" bIns="0" rtlCol="0" anchor="t">
              <a:spAutoFit/>
            </a:bodyPr>
            <a:lstStyle/>
            <a:p>
              <a:pPr algn="ctr">
                <a:lnSpc>
                  <a:spcPts val="1215"/>
                </a:lnSpc>
              </a:pPr>
              <a:r>
                <a:rPr lang="en-US" sz="810" dirty="0">
                  <a:solidFill>
                    <a:srgbClr val="000000"/>
                  </a:solidFill>
                  <a:latin typeface="筑紫A丸ゴシック Bold"/>
                  <a:ea typeface="筑紫A丸ゴシック Bold"/>
                  <a:cs typeface="筑紫A丸ゴシック Bold"/>
                  <a:sym typeface="筑紫A丸ゴシック Bold"/>
                </a:rPr>
                <a:t>介護保険以外の</a:t>
              </a:r>
            </a:p>
            <a:p>
              <a:pPr marL="0" lvl="0" indent="0" algn="ctr">
                <a:lnSpc>
                  <a:spcPts val="1215"/>
                </a:lnSpc>
                <a:spcBef>
                  <a:spcPct val="0"/>
                </a:spcBef>
              </a:pPr>
              <a:r>
                <a:rPr lang="en-US" sz="810" dirty="0">
                  <a:solidFill>
                    <a:srgbClr val="000000"/>
                  </a:solidFill>
                  <a:latin typeface="筑紫A丸ゴシック Bold"/>
                  <a:ea typeface="筑紫A丸ゴシック Bold"/>
                  <a:cs typeface="筑紫A丸ゴシック Bold"/>
                  <a:sym typeface="筑紫A丸ゴシック Bold"/>
                </a:rPr>
                <a:t>行政手続き</a:t>
              </a:r>
            </a:p>
          </p:txBody>
        </p:sp>
        <p:grpSp>
          <p:nvGrpSpPr>
            <p:cNvPr id="281" name="Group 100">
              <a:extLst>
                <a:ext uri="{FF2B5EF4-FFF2-40B4-BE49-F238E27FC236}">
                  <a16:creationId xmlns:a16="http://schemas.microsoft.com/office/drawing/2014/main" id="{72E18E8C-76C1-3719-F47D-D102F8089C7C}"/>
                </a:ext>
              </a:extLst>
            </p:cNvPr>
            <p:cNvGrpSpPr/>
            <p:nvPr/>
          </p:nvGrpSpPr>
          <p:grpSpPr>
            <a:xfrm>
              <a:off x="6296219" y="2716262"/>
              <a:ext cx="1432376" cy="1480227"/>
              <a:chOff x="0" y="0"/>
              <a:chExt cx="967355" cy="999672"/>
            </a:xfrm>
          </p:grpSpPr>
          <p:sp>
            <p:nvSpPr>
              <p:cNvPr id="288" name="Freeform 101">
                <a:extLst>
                  <a:ext uri="{FF2B5EF4-FFF2-40B4-BE49-F238E27FC236}">
                    <a16:creationId xmlns:a16="http://schemas.microsoft.com/office/drawing/2014/main" id="{48216FA1-AAB1-0E97-7767-DA24BF13EF6D}"/>
                  </a:ext>
                </a:extLst>
              </p:cNvPr>
              <p:cNvSpPr/>
              <p:nvPr/>
            </p:nvSpPr>
            <p:spPr>
              <a:xfrm>
                <a:off x="0" y="0"/>
                <a:ext cx="967355" cy="999672"/>
              </a:xfrm>
              <a:custGeom>
                <a:avLst/>
                <a:gdLst/>
                <a:ahLst/>
                <a:cxnLst/>
                <a:rect l="l" t="t" r="r" b="b"/>
                <a:pathLst>
                  <a:path w="967355" h="999672">
                    <a:moveTo>
                      <a:pt x="72066" y="0"/>
                    </a:moveTo>
                    <a:lnTo>
                      <a:pt x="895289" y="0"/>
                    </a:lnTo>
                    <a:cubicBezTo>
                      <a:pt x="935090" y="0"/>
                      <a:pt x="967355" y="32265"/>
                      <a:pt x="967355" y="72066"/>
                    </a:cubicBezTo>
                    <a:lnTo>
                      <a:pt x="967355" y="927606"/>
                    </a:lnTo>
                    <a:cubicBezTo>
                      <a:pt x="967355" y="967407"/>
                      <a:pt x="935090" y="999672"/>
                      <a:pt x="895289" y="999672"/>
                    </a:cubicBezTo>
                    <a:lnTo>
                      <a:pt x="72066" y="999672"/>
                    </a:lnTo>
                    <a:cubicBezTo>
                      <a:pt x="32265" y="999672"/>
                      <a:pt x="0" y="967407"/>
                      <a:pt x="0" y="927606"/>
                    </a:cubicBezTo>
                    <a:lnTo>
                      <a:pt x="0" y="72066"/>
                    </a:lnTo>
                    <a:cubicBezTo>
                      <a:pt x="0" y="32265"/>
                      <a:pt x="32265" y="0"/>
                      <a:pt x="72066" y="0"/>
                    </a:cubicBezTo>
                    <a:close/>
                  </a:path>
                </a:pathLst>
              </a:custGeom>
              <a:solidFill>
                <a:srgbClr val="107E82">
                  <a:alpha val="9804"/>
                </a:srgbClr>
              </a:solidFill>
              <a:ln cap="sq">
                <a:noFill/>
                <a:prstDash val="solid"/>
                <a:miter/>
              </a:ln>
            </p:spPr>
          </p:sp>
          <p:sp>
            <p:nvSpPr>
              <p:cNvPr id="289" name="TextBox 102">
                <a:extLst>
                  <a:ext uri="{FF2B5EF4-FFF2-40B4-BE49-F238E27FC236}">
                    <a16:creationId xmlns:a16="http://schemas.microsoft.com/office/drawing/2014/main" id="{23189765-4986-0922-9D0E-5EC9201AF647}"/>
                  </a:ext>
                </a:extLst>
              </p:cNvPr>
              <p:cNvSpPr txBox="1"/>
              <p:nvPr/>
            </p:nvSpPr>
            <p:spPr>
              <a:xfrm>
                <a:off x="0" y="-133350"/>
                <a:ext cx="967355" cy="1133022"/>
              </a:xfrm>
              <a:prstGeom prst="rect">
                <a:avLst/>
              </a:prstGeom>
            </p:spPr>
            <p:txBody>
              <a:bodyPr lIns="18408" tIns="18408" rIns="18408" bIns="18408" rtlCol="0" anchor="ctr"/>
              <a:lstStyle/>
              <a:p>
                <a:pPr marL="0" lvl="0" indent="0" algn="ctr">
                  <a:lnSpc>
                    <a:spcPts val="1679"/>
                  </a:lnSpc>
                  <a:spcBef>
                    <a:spcPct val="0"/>
                  </a:spcBef>
                </a:pPr>
                <a:endParaRPr/>
              </a:p>
            </p:txBody>
          </p:sp>
        </p:grpSp>
        <p:grpSp>
          <p:nvGrpSpPr>
            <p:cNvPr id="282" name="Group 103">
              <a:extLst>
                <a:ext uri="{FF2B5EF4-FFF2-40B4-BE49-F238E27FC236}">
                  <a16:creationId xmlns:a16="http://schemas.microsoft.com/office/drawing/2014/main" id="{E7A17A56-38CA-5621-8DB1-F367EDAAE97B}"/>
                </a:ext>
              </a:extLst>
            </p:cNvPr>
            <p:cNvGrpSpPr/>
            <p:nvPr/>
          </p:nvGrpSpPr>
          <p:grpSpPr>
            <a:xfrm>
              <a:off x="6267891" y="2686383"/>
              <a:ext cx="1432376" cy="1480227"/>
              <a:chOff x="0" y="0"/>
              <a:chExt cx="967355" cy="999672"/>
            </a:xfrm>
          </p:grpSpPr>
          <p:sp>
            <p:nvSpPr>
              <p:cNvPr id="286" name="Freeform 104">
                <a:extLst>
                  <a:ext uri="{FF2B5EF4-FFF2-40B4-BE49-F238E27FC236}">
                    <a16:creationId xmlns:a16="http://schemas.microsoft.com/office/drawing/2014/main" id="{6CEA1759-AE0A-6B5A-50E2-44298B987D6D}"/>
                  </a:ext>
                </a:extLst>
              </p:cNvPr>
              <p:cNvSpPr/>
              <p:nvPr/>
            </p:nvSpPr>
            <p:spPr>
              <a:xfrm>
                <a:off x="0" y="0"/>
                <a:ext cx="967355" cy="999672"/>
              </a:xfrm>
              <a:custGeom>
                <a:avLst/>
                <a:gdLst/>
                <a:ahLst/>
                <a:cxnLst/>
                <a:rect l="l" t="t" r="r" b="b"/>
                <a:pathLst>
                  <a:path w="967355" h="999672">
                    <a:moveTo>
                      <a:pt x="72066" y="0"/>
                    </a:moveTo>
                    <a:lnTo>
                      <a:pt x="895289" y="0"/>
                    </a:lnTo>
                    <a:cubicBezTo>
                      <a:pt x="935090" y="0"/>
                      <a:pt x="967355" y="32265"/>
                      <a:pt x="967355" y="72066"/>
                    </a:cubicBezTo>
                    <a:lnTo>
                      <a:pt x="967355" y="927606"/>
                    </a:lnTo>
                    <a:cubicBezTo>
                      <a:pt x="967355" y="967407"/>
                      <a:pt x="935090" y="999672"/>
                      <a:pt x="895289" y="999672"/>
                    </a:cubicBezTo>
                    <a:lnTo>
                      <a:pt x="72066" y="999672"/>
                    </a:lnTo>
                    <a:cubicBezTo>
                      <a:pt x="32265" y="999672"/>
                      <a:pt x="0" y="967407"/>
                      <a:pt x="0" y="927606"/>
                    </a:cubicBezTo>
                    <a:lnTo>
                      <a:pt x="0" y="72066"/>
                    </a:lnTo>
                    <a:cubicBezTo>
                      <a:pt x="0" y="32265"/>
                      <a:pt x="32265" y="0"/>
                      <a:pt x="72066" y="0"/>
                    </a:cubicBezTo>
                    <a:close/>
                  </a:path>
                </a:pathLst>
              </a:custGeom>
              <a:solidFill>
                <a:srgbClr val="FFFFFF"/>
              </a:solidFill>
              <a:ln w="19050" cap="sq">
                <a:solidFill>
                  <a:srgbClr val="000000"/>
                </a:solidFill>
                <a:prstDash val="solid"/>
                <a:miter/>
              </a:ln>
            </p:spPr>
          </p:sp>
          <p:sp>
            <p:nvSpPr>
              <p:cNvPr id="287" name="TextBox 105">
                <a:extLst>
                  <a:ext uri="{FF2B5EF4-FFF2-40B4-BE49-F238E27FC236}">
                    <a16:creationId xmlns:a16="http://schemas.microsoft.com/office/drawing/2014/main" id="{34D79DED-2061-4528-DE5F-73CDBC309784}"/>
                  </a:ext>
                </a:extLst>
              </p:cNvPr>
              <p:cNvSpPr txBox="1"/>
              <p:nvPr/>
            </p:nvSpPr>
            <p:spPr>
              <a:xfrm>
                <a:off x="0" y="-133350"/>
                <a:ext cx="967355" cy="1133022"/>
              </a:xfrm>
              <a:prstGeom prst="rect">
                <a:avLst/>
              </a:prstGeom>
            </p:spPr>
            <p:txBody>
              <a:bodyPr lIns="18408" tIns="18408" rIns="18408" bIns="18408" rtlCol="0" anchor="ctr"/>
              <a:lstStyle/>
              <a:p>
                <a:pPr marL="0" lvl="0" indent="0" algn="ctr">
                  <a:lnSpc>
                    <a:spcPts val="1679"/>
                  </a:lnSpc>
                  <a:spcBef>
                    <a:spcPct val="0"/>
                  </a:spcBef>
                </a:pPr>
                <a:endParaRPr/>
              </a:p>
            </p:txBody>
          </p:sp>
        </p:grpSp>
        <p:sp>
          <p:nvSpPr>
            <p:cNvPr id="283" name="Freeform 106">
              <a:extLst>
                <a:ext uri="{FF2B5EF4-FFF2-40B4-BE49-F238E27FC236}">
                  <a16:creationId xmlns:a16="http://schemas.microsoft.com/office/drawing/2014/main" id="{FB617647-B8F7-20DF-08F8-B1FF767BA908}"/>
                </a:ext>
              </a:extLst>
            </p:cNvPr>
            <p:cNvSpPr/>
            <p:nvPr/>
          </p:nvSpPr>
          <p:spPr>
            <a:xfrm>
              <a:off x="6520995" y="3182272"/>
              <a:ext cx="974003" cy="932608"/>
            </a:xfrm>
            <a:custGeom>
              <a:avLst/>
              <a:gdLst/>
              <a:ahLst/>
              <a:cxnLst/>
              <a:rect l="l" t="t" r="r" b="b"/>
              <a:pathLst>
                <a:path w="974003" h="932608">
                  <a:moveTo>
                    <a:pt x="0" y="0"/>
                  </a:moveTo>
                  <a:lnTo>
                    <a:pt x="974003" y="0"/>
                  </a:lnTo>
                  <a:lnTo>
                    <a:pt x="974003" y="932608"/>
                  </a:lnTo>
                  <a:lnTo>
                    <a:pt x="0" y="93260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284" name="TextBox 107">
              <a:extLst>
                <a:ext uri="{FF2B5EF4-FFF2-40B4-BE49-F238E27FC236}">
                  <a16:creationId xmlns:a16="http://schemas.microsoft.com/office/drawing/2014/main" id="{6E9D48CE-929E-5089-48C2-4F5F020BA5A4}"/>
                </a:ext>
              </a:extLst>
            </p:cNvPr>
            <p:cNvSpPr txBox="1"/>
            <p:nvPr/>
          </p:nvSpPr>
          <p:spPr>
            <a:xfrm>
              <a:off x="6312321" y="2795968"/>
              <a:ext cx="1329565" cy="185863"/>
            </a:xfrm>
            <a:prstGeom prst="rect">
              <a:avLst/>
            </a:prstGeom>
          </p:spPr>
          <p:txBody>
            <a:bodyPr lIns="0" tIns="0" rIns="0" bIns="0" rtlCol="0" anchor="t">
              <a:spAutoFit/>
            </a:bodyPr>
            <a:lstStyle/>
            <a:p>
              <a:pPr marL="0" lvl="0" indent="0" algn="ctr">
                <a:lnSpc>
                  <a:spcPts val="1215"/>
                </a:lnSpc>
                <a:spcBef>
                  <a:spcPct val="0"/>
                </a:spcBef>
              </a:pPr>
              <a:r>
                <a:rPr lang="en-US" sz="810" dirty="0">
                  <a:solidFill>
                    <a:srgbClr val="000000"/>
                  </a:solidFill>
                  <a:latin typeface="筑紫A丸ゴシック Bold"/>
                  <a:ea typeface="筑紫A丸ゴシック Bold"/>
                  <a:cs typeface="筑紫A丸ゴシック Bold"/>
                  <a:sym typeface="筑紫A丸ゴシック Bold"/>
                </a:rPr>
                <a:t>家事代行</a:t>
              </a:r>
            </a:p>
          </p:txBody>
        </p:sp>
        <p:sp>
          <p:nvSpPr>
            <p:cNvPr id="285" name="TextBox 108">
              <a:extLst>
                <a:ext uri="{FF2B5EF4-FFF2-40B4-BE49-F238E27FC236}">
                  <a16:creationId xmlns:a16="http://schemas.microsoft.com/office/drawing/2014/main" id="{05869805-D632-C4A9-FFC5-10077B3FBF7A}"/>
                </a:ext>
              </a:extLst>
            </p:cNvPr>
            <p:cNvSpPr txBox="1"/>
            <p:nvPr/>
          </p:nvSpPr>
          <p:spPr>
            <a:xfrm>
              <a:off x="7813702" y="2743504"/>
              <a:ext cx="1329565" cy="391047"/>
            </a:xfrm>
            <a:prstGeom prst="rect">
              <a:avLst/>
            </a:prstGeom>
          </p:spPr>
          <p:txBody>
            <a:bodyPr lIns="0" tIns="0" rIns="0" bIns="0" rtlCol="0" anchor="t">
              <a:spAutoFit/>
            </a:bodyPr>
            <a:lstStyle/>
            <a:p>
              <a:pPr algn="ctr">
                <a:lnSpc>
                  <a:spcPts val="1215"/>
                </a:lnSpc>
              </a:pPr>
              <a:r>
                <a:rPr lang="en-US" sz="810" dirty="0">
                  <a:solidFill>
                    <a:srgbClr val="000000"/>
                  </a:solidFill>
                  <a:latin typeface="筑紫A丸ゴシック Bold"/>
                  <a:ea typeface="筑紫A丸ゴシック Bold"/>
                  <a:cs typeface="筑紫A丸ゴシック Bold"/>
                  <a:sym typeface="筑紫A丸ゴシック Bold"/>
                </a:rPr>
                <a:t>入院時の手続きの</a:t>
              </a:r>
            </a:p>
            <a:p>
              <a:pPr marL="0" lvl="0" indent="0" algn="ctr">
                <a:lnSpc>
                  <a:spcPts val="1215"/>
                </a:lnSpc>
                <a:spcBef>
                  <a:spcPct val="0"/>
                </a:spcBef>
              </a:pPr>
              <a:r>
                <a:rPr lang="en-US" sz="810" dirty="0">
                  <a:solidFill>
                    <a:srgbClr val="000000"/>
                  </a:solidFill>
                  <a:latin typeface="筑紫A丸ゴシック Bold"/>
                  <a:ea typeface="筑紫A丸ゴシック Bold"/>
                  <a:cs typeface="筑紫A丸ゴシック Bold"/>
                  <a:sym typeface="筑紫A丸ゴシック Bold"/>
                </a:rPr>
                <a:t>支援</a:t>
              </a:r>
            </a:p>
          </p:txBody>
        </p:sp>
      </p:grpSp>
      <p:sp>
        <p:nvSpPr>
          <p:cNvPr id="326" name="AutoShape 109">
            <a:extLst>
              <a:ext uri="{FF2B5EF4-FFF2-40B4-BE49-F238E27FC236}">
                <a16:creationId xmlns:a16="http://schemas.microsoft.com/office/drawing/2014/main" id="{8A65F648-ED75-13E6-BE06-72B753990289}"/>
              </a:ext>
            </a:extLst>
          </p:cNvPr>
          <p:cNvSpPr/>
          <p:nvPr/>
        </p:nvSpPr>
        <p:spPr>
          <a:xfrm>
            <a:off x="703708" y="4279900"/>
            <a:ext cx="6136253" cy="0"/>
          </a:xfrm>
          <a:prstGeom prst="line">
            <a:avLst/>
          </a:prstGeom>
          <a:ln w="9525" cap="flat">
            <a:solidFill>
              <a:srgbClr val="000000"/>
            </a:solidFill>
            <a:prstDash val="solid"/>
            <a:headEnd type="none" w="sm" len="sm"/>
            <a:tailEnd type="none" w="sm" len="sm"/>
          </a:ln>
        </p:spPr>
      </p:sp>
      <p:sp>
        <p:nvSpPr>
          <p:cNvPr id="327" name="TextBox 18">
            <a:extLst>
              <a:ext uri="{FF2B5EF4-FFF2-40B4-BE49-F238E27FC236}">
                <a16:creationId xmlns:a16="http://schemas.microsoft.com/office/drawing/2014/main" id="{23CE3406-373F-34BB-2129-64BAD4D0B6C8}"/>
              </a:ext>
            </a:extLst>
          </p:cNvPr>
          <p:cNvSpPr txBox="1"/>
          <p:nvPr/>
        </p:nvSpPr>
        <p:spPr>
          <a:xfrm>
            <a:off x="257696" y="10440070"/>
            <a:ext cx="7041108" cy="264160"/>
          </a:xfrm>
          <a:prstGeom prst="rect">
            <a:avLst/>
          </a:prstGeom>
        </p:spPr>
        <p:txBody>
          <a:bodyPr lIns="0" tIns="0" rIns="0" bIns="0" rtlCol="0" anchor="t">
            <a:spAutoFit/>
          </a:bodyPr>
          <a:lstStyle/>
          <a:p>
            <a:pPr algn="ctr">
              <a:lnSpc>
                <a:spcPts val="2239"/>
              </a:lnSpc>
            </a:pPr>
            <a:r>
              <a:rPr lang="en-US" sz="1599" dirty="0">
                <a:solidFill>
                  <a:srgbClr val="050102"/>
                </a:solidFill>
                <a:latin typeface="Source Han Sans JP Bold"/>
                <a:ea typeface="Source Han Sans JP Bold"/>
                <a:cs typeface="Source Han Sans JP Bold"/>
                <a:sym typeface="Source Han Sans JP Bold"/>
              </a:rPr>
              <a:t>― </a:t>
            </a:r>
            <a:r>
              <a:rPr lang="en-US" altLang="ja-JP" sz="1599" dirty="0">
                <a:solidFill>
                  <a:srgbClr val="050102"/>
                </a:solidFill>
                <a:latin typeface="Source Han Sans JP Bold"/>
                <a:ea typeface="Source Han Sans JP Bold"/>
                <a:cs typeface="Source Han Sans JP Bold"/>
                <a:sym typeface="Source Han Sans JP Bold"/>
              </a:rPr>
              <a:t>5</a:t>
            </a:r>
            <a:r>
              <a:rPr lang="en-US" sz="1599" dirty="0">
                <a:solidFill>
                  <a:srgbClr val="050102"/>
                </a:solidFill>
                <a:latin typeface="Source Han Sans JP Bold"/>
                <a:ea typeface="Source Han Sans JP Bold"/>
                <a:cs typeface="Source Han Sans JP Bold"/>
                <a:sym typeface="Source Han Sans JP Bold"/>
              </a:rPr>
              <a:t>―</a:t>
            </a:r>
          </a:p>
        </p:txBody>
      </p:sp>
      <p:sp>
        <p:nvSpPr>
          <p:cNvPr id="330" name="TextBox 8">
            <a:extLst>
              <a:ext uri="{FF2B5EF4-FFF2-40B4-BE49-F238E27FC236}">
                <a16:creationId xmlns:a16="http://schemas.microsoft.com/office/drawing/2014/main" id="{F194039F-C979-D842-2A0A-A2152EBC4ABA}"/>
              </a:ext>
            </a:extLst>
          </p:cNvPr>
          <p:cNvSpPr txBox="1"/>
          <p:nvPr/>
        </p:nvSpPr>
        <p:spPr>
          <a:xfrm>
            <a:off x="481549" y="178579"/>
            <a:ext cx="6819004" cy="912531"/>
          </a:xfrm>
          <a:prstGeom prst="rect">
            <a:avLst/>
          </a:prstGeom>
        </p:spPr>
        <p:txBody>
          <a:bodyPr lIns="21000" tIns="21000" rIns="21000" bIns="21000" rtlCol="0" anchor="ctr"/>
          <a:lstStyle/>
          <a:p>
            <a:pPr marL="0" lvl="0" indent="0" algn="just">
              <a:lnSpc>
                <a:spcPts val="2813"/>
              </a:lnSpc>
              <a:spcBef>
                <a:spcPct val="0"/>
              </a:spcBef>
            </a:pPr>
            <a:r>
              <a:rPr lang="en-US" sz="1940" spc="184" dirty="0">
                <a:solidFill>
                  <a:srgbClr val="050102"/>
                </a:solidFill>
                <a:latin typeface="Source Han Sans JP Bold"/>
                <a:ea typeface="Source Han Sans JP Bold"/>
                <a:cs typeface="Source Han Sans JP Bold"/>
                <a:sym typeface="Source Han Sans JP Bold"/>
              </a:rPr>
              <a:t>　　　</a:t>
            </a:r>
          </a:p>
        </p:txBody>
      </p:sp>
      <p:grpSp>
        <p:nvGrpSpPr>
          <p:cNvPr id="336" name="Group 5">
            <a:extLst>
              <a:ext uri="{FF2B5EF4-FFF2-40B4-BE49-F238E27FC236}">
                <a16:creationId xmlns:a16="http://schemas.microsoft.com/office/drawing/2014/main" id="{4DE37560-A245-7745-FFD8-072C3AB39B41}"/>
              </a:ext>
            </a:extLst>
          </p:cNvPr>
          <p:cNvGrpSpPr/>
          <p:nvPr/>
        </p:nvGrpSpPr>
        <p:grpSpPr>
          <a:xfrm>
            <a:off x="259446" y="178579"/>
            <a:ext cx="7041107" cy="924349"/>
            <a:chOff x="0" y="-99668"/>
            <a:chExt cx="9388144" cy="1232464"/>
          </a:xfrm>
        </p:grpSpPr>
        <p:grpSp>
          <p:nvGrpSpPr>
            <p:cNvPr id="337" name="Group 6">
              <a:extLst>
                <a:ext uri="{FF2B5EF4-FFF2-40B4-BE49-F238E27FC236}">
                  <a16:creationId xmlns:a16="http://schemas.microsoft.com/office/drawing/2014/main" id="{E3E66257-F5B0-06AD-8788-1080244FAB0D}"/>
                </a:ext>
              </a:extLst>
            </p:cNvPr>
            <p:cNvGrpSpPr/>
            <p:nvPr/>
          </p:nvGrpSpPr>
          <p:grpSpPr>
            <a:xfrm>
              <a:off x="296136" y="-99668"/>
              <a:ext cx="9092008" cy="1216707"/>
              <a:chOff x="-1" y="-47625"/>
              <a:chExt cx="4344494" cy="581387"/>
            </a:xfrm>
          </p:grpSpPr>
          <p:sp>
            <p:nvSpPr>
              <p:cNvPr id="341" name="Freeform 7">
                <a:extLst>
                  <a:ext uri="{FF2B5EF4-FFF2-40B4-BE49-F238E27FC236}">
                    <a16:creationId xmlns:a16="http://schemas.microsoft.com/office/drawing/2014/main" id="{B12675A6-C8D1-11AD-9D50-DB238901EA03}"/>
                  </a:ext>
                </a:extLst>
              </p:cNvPr>
              <p:cNvSpPr/>
              <p:nvPr/>
            </p:nvSpPr>
            <p:spPr>
              <a:xfrm>
                <a:off x="-1" y="0"/>
                <a:ext cx="4344493" cy="533762"/>
              </a:xfrm>
              <a:custGeom>
                <a:avLst/>
                <a:gdLst/>
                <a:ahLst/>
                <a:cxnLst/>
                <a:rect l="l" t="t" r="r" b="b"/>
                <a:pathLst>
                  <a:path w="4344493" h="533762">
                    <a:moveTo>
                      <a:pt x="0" y="0"/>
                    </a:moveTo>
                    <a:lnTo>
                      <a:pt x="4344493" y="0"/>
                    </a:lnTo>
                    <a:lnTo>
                      <a:pt x="4344493" y="533762"/>
                    </a:lnTo>
                    <a:lnTo>
                      <a:pt x="0" y="533762"/>
                    </a:lnTo>
                    <a:close/>
                  </a:path>
                </a:pathLst>
              </a:custGeom>
              <a:solidFill>
                <a:srgbClr val="F1EEEE"/>
              </a:solidFill>
              <a:ln w="28575" cap="sq">
                <a:solidFill>
                  <a:srgbClr val="050102"/>
                </a:solidFill>
                <a:prstDash val="solid"/>
                <a:miter/>
              </a:ln>
            </p:spPr>
          </p:sp>
          <p:sp>
            <p:nvSpPr>
              <p:cNvPr id="342" name="TextBox 8">
                <a:extLst>
                  <a:ext uri="{FF2B5EF4-FFF2-40B4-BE49-F238E27FC236}">
                    <a16:creationId xmlns:a16="http://schemas.microsoft.com/office/drawing/2014/main" id="{4FE6FF44-3E7D-86D6-FF29-F2EAB47BB411}"/>
                  </a:ext>
                </a:extLst>
              </p:cNvPr>
              <p:cNvSpPr txBox="1"/>
              <p:nvPr/>
            </p:nvSpPr>
            <p:spPr>
              <a:xfrm>
                <a:off x="0" y="-47625"/>
                <a:ext cx="4344493" cy="581387"/>
              </a:xfrm>
              <a:prstGeom prst="rect">
                <a:avLst/>
              </a:prstGeom>
            </p:spPr>
            <p:txBody>
              <a:bodyPr lIns="21000" tIns="21000" rIns="21000" bIns="21000" rtlCol="0" anchor="ctr"/>
              <a:lstStyle/>
              <a:p>
                <a:pPr marL="0" lvl="0" indent="0" algn="just">
                  <a:lnSpc>
                    <a:spcPts val="2813"/>
                  </a:lnSpc>
                  <a:spcBef>
                    <a:spcPct val="0"/>
                  </a:spcBef>
                </a:pPr>
                <a:r>
                  <a:rPr lang="en-US" sz="1940" spc="184" dirty="0">
                    <a:solidFill>
                      <a:srgbClr val="050102"/>
                    </a:solidFill>
                    <a:latin typeface="Source Han Sans JP Bold"/>
                    <a:ea typeface="Source Han Sans JP Bold"/>
                    <a:cs typeface="Source Han Sans JP Bold"/>
                    <a:sym typeface="Source Han Sans JP Bold"/>
                  </a:rPr>
                  <a:t>　　　0</a:t>
                </a:r>
                <a:r>
                  <a:rPr lang="en-US" altLang="ja-JP" sz="1940" spc="184" dirty="0">
                    <a:solidFill>
                      <a:srgbClr val="050102"/>
                    </a:solidFill>
                    <a:latin typeface="Source Han Sans JP Bold"/>
                    <a:ea typeface="Source Han Sans JP Bold"/>
                    <a:cs typeface="Source Han Sans JP Bold"/>
                    <a:sym typeface="Source Han Sans JP Bold"/>
                  </a:rPr>
                  <a:t>3</a:t>
                </a:r>
                <a:r>
                  <a:rPr lang="en-US" sz="1940" spc="184" dirty="0">
                    <a:solidFill>
                      <a:srgbClr val="050102"/>
                    </a:solidFill>
                    <a:latin typeface="Source Han Sans JP Bold"/>
                    <a:ea typeface="Source Han Sans JP Bold"/>
                    <a:cs typeface="Source Han Sans JP Bold"/>
                    <a:sym typeface="Source Han Sans JP Bold"/>
                  </a:rPr>
                  <a:t>　</a:t>
                </a:r>
                <a:r>
                  <a:rPr lang="ja-JP" altLang="en-US" sz="1940" spc="184" dirty="0">
                    <a:solidFill>
                      <a:srgbClr val="050102"/>
                    </a:solidFill>
                    <a:latin typeface="Source Han Sans JP Bold"/>
                    <a:ea typeface="Source Han Sans JP Bold"/>
                    <a:cs typeface="Source Han Sans JP Bold"/>
                    <a:sym typeface="Source Han Sans JP Bold"/>
                  </a:rPr>
                  <a:t>インテーク</a:t>
                </a:r>
                <a:endParaRPr lang="en-US" sz="1940" spc="184" dirty="0">
                  <a:solidFill>
                    <a:srgbClr val="050102"/>
                  </a:solidFill>
                  <a:latin typeface="Source Han Sans JP Bold"/>
                  <a:ea typeface="Source Han Sans JP Bold"/>
                  <a:cs typeface="Source Han Sans JP Bold"/>
                  <a:sym typeface="Source Han Sans JP Bold"/>
                </a:endParaRPr>
              </a:p>
            </p:txBody>
          </p:sp>
        </p:grpSp>
        <p:grpSp>
          <p:nvGrpSpPr>
            <p:cNvPr id="338" name="Group 9">
              <a:extLst>
                <a:ext uri="{FF2B5EF4-FFF2-40B4-BE49-F238E27FC236}">
                  <a16:creationId xmlns:a16="http://schemas.microsoft.com/office/drawing/2014/main" id="{3343D94D-9CDB-B0A8-4C9E-AA03CF4FE3C7}"/>
                </a:ext>
              </a:extLst>
            </p:cNvPr>
            <p:cNvGrpSpPr/>
            <p:nvPr/>
          </p:nvGrpSpPr>
          <p:grpSpPr>
            <a:xfrm>
              <a:off x="0" y="-39867"/>
              <a:ext cx="296138" cy="1172663"/>
              <a:chOff x="0" y="-19050"/>
              <a:chExt cx="141506" cy="560341"/>
            </a:xfrm>
          </p:grpSpPr>
          <p:sp>
            <p:nvSpPr>
              <p:cNvPr id="339" name="Freeform 10">
                <a:extLst>
                  <a:ext uri="{FF2B5EF4-FFF2-40B4-BE49-F238E27FC236}">
                    <a16:creationId xmlns:a16="http://schemas.microsoft.com/office/drawing/2014/main" id="{5894C204-3AD5-17D7-B799-627A3FBC5D6D}"/>
                  </a:ext>
                </a:extLst>
              </p:cNvPr>
              <p:cNvSpPr/>
              <p:nvPr/>
            </p:nvSpPr>
            <p:spPr>
              <a:xfrm>
                <a:off x="0" y="-2"/>
                <a:ext cx="141506" cy="541293"/>
              </a:xfrm>
              <a:custGeom>
                <a:avLst/>
                <a:gdLst/>
                <a:ahLst/>
                <a:cxnLst/>
                <a:rect l="l" t="t" r="r" b="b"/>
                <a:pathLst>
                  <a:path w="141506" h="533762">
                    <a:moveTo>
                      <a:pt x="0" y="0"/>
                    </a:moveTo>
                    <a:lnTo>
                      <a:pt x="141506" y="0"/>
                    </a:lnTo>
                    <a:lnTo>
                      <a:pt x="141506" y="533762"/>
                    </a:lnTo>
                    <a:lnTo>
                      <a:pt x="0" y="533762"/>
                    </a:lnTo>
                    <a:close/>
                  </a:path>
                </a:pathLst>
              </a:custGeom>
              <a:solidFill>
                <a:srgbClr val="050102"/>
              </a:solidFill>
            </p:spPr>
          </p:sp>
          <p:sp>
            <p:nvSpPr>
              <p:cNvPr id="340" name="TextBox 11">
                <a:extLst>
                  <a:ext uri="{FF2B5EF4-FFF2-40B4-BE49-F238E27FC236}">
                    <a16:creationId xmlns:a16="http://schemas.microsoft.com/office/drawing/2014/main" id="{E7A81498-951D-1E10-870E-D62ACCA33346}"/>
                  </a:ext>
                </a:extLst>
              </p:cNvPr>
              <p:cNvSpPr txBox="1"/>
              <p:nvPr/>
            </p:nvSpPr>
            <p:spPr>
              <a:xfrm>
                <a:off x="0" y="-19050"/>
                <a:ext cx="141506" cy="552812"/>
              </a:xfrm>
              <a:prstGeom prst="rect">
                <a:avLst/>
              </a:prstGeom>
            </p:spPr>
            <p:txBody>
              <a:bodyPr lIns="21000" tIns="21000" rIns="21000" bIns="21000" rtlCol="0" anchor="ctr"/>
              <a:lstStyle/>
              <a:p>
                <a:pPr algn="ctr">
                  <a:lnSpc>
                    <a:spcPts val="1508"/>
                  </a:lnSpc>
                </a:pPr>
                <a:endParaRPr/>
              </a:p>
            </p:txBody>
          </p:sp>
        </p:grpSp>
      </p:grpSp>
      <p:sp>
        <p:nvSpPr>
          <p:cNvPr id="343" name="Freeform 12">
            <a:extLst>
              <a:ext uri="{FF2B5EF4-FFF2-40B4-BE49-F238E27FC236}">
                <a16:creationId xmlns:a16="http://schemas.microsoft.com/office/drawing/2014/main" id="{BDF23715-345B-BB2D-8B65-7A5E6F293746}"/>
              </a:ext>
            </a:extLst>
          </p:cNvPr>
          <p:cNvSpPr/>
          <p:nvPr/>
        </p:nvSpPr>
        <p:spPr>
          <a:xfrm>
            <a:off x="562563" y="362762"/>
            <a:ext cx="635510" cy="589435"/>
          </a:xfrm>
          <a:custGeom>
            <a:avLst/>
            <a:gdLst/>
            <a:ahLst/>
            <a:cxnLst/>
            <a:rect l="l" t="t" r="r" b="b"/>
            <a:pathLst>
              <a:path w="635510" h="589435">
                <a:moveTo>
                  <a:pt x="0" y="0"/>
                </a:moveTo>
                <a:lnTo>
                  <a:pt x="635510" y="0"/>
                </a:lnTo>
                <a:lnTo>
                  <a:pt x="635510" y="589436"/>
                </a:lnTo>
                <a:lnTo>
                  <a:pt x="0" y="589436"/>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180</Words>
  <Application>Microsoft Office PowerPoint</Application>
  <PresentationFormat>ユーザー設定</PresentationFormat>
  <Paragraphs>66</Paragraphs>
  <Slides>5</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vt:i4>
      </vt:variant>
    </vt:vector>
  </HeadingPairs>
  <TitlesOfParts>
    <vt:vector size="14" baseType="lpstr">
      <vt:lpstr>Arial</vt:lpstr>
      <vt:lpstr>Source Han Sans JP Bold</vt:lpstr>
      <vt:lpstr>Calibri</vt:lpstr>
      <vt:lpstr>Now Bold</vt:lpstr>
      <vt:lpstr>Source Han Sans JP Medium</vt:lpstr>
      <vt:lpstr>筑紫A丸ゴシック Bold</vt:lpstr>
      <vt:lpstr>Source Han Sans JP</vt:lpstr>
      <vt:lpstr>Source Han Sans JP Heavy</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2024-08-26T06:16:28Z</dcterms:created>
  <dcterms:modified xsi:type="dcterms:W3CDTF">2024-08-26T08:54:07Z</dcterms:modified>
  <dc:identifier/>
</cp:coreProperties>
</file>